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3" d="100"/>
          <a:sy n="73" d="100"/>
        </p:scale>
        <p:origin x="-570"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8A9D29-89BB-42A7-98EF-FF83CF041FD0}" type="datetimeFigureOut">
              <a:rPr lang="en-GB" smtClean="0"/>
              <a:t>31/03/2011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CCDE88-E416-4E01-BE82-9E40262C1ED4}" type="slidenum">
              <a:rPr lang="en-GB" smtClean="0"/>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C242B6F-2629-4789-901E-B06A43B59029}" type="slidenum">
              <a:rPr lang="en-GB" smtClean="0"/>
              <a:pPr/>
              <a:t>19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F3701CA-22C7-4FD6-B17A-F48DA20ED485}" type="datetimeFigureOut">
              <a:rPr lang="en-GB" smtClean="0"/>
              <a:t>31/03/2011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04E8F8-6B6D-4F70-92B0-9813CABB8C86}"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F3701CA-22C7-4FD6-B17A-F48DA20ED485}" type="datetimeFigureOut">
              <a:rPr lang="en-GB" smtClean="0"/>
              <a:t>31/03/2011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04E8F8-6B6D-4F70-92B0-9813CABB8C86}"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F3701CA-22C7-4FD6-B17A-F48DA20ED485}" type="datetimeFigureOut">
              <a:rPr lang="en-GB" smtClean="0"/>
              <a:t>31/03/2011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04E8F8-6B6D-4F70-92B0-9813CABB8C86}"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F3701CA-22C7-4FD6-B17A-F48DA20ED485}" type="datetimeFigureOut">
              <a:rPr lang="en-GB" smtClean="0"/>
              <a:t>31/03/2011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04E8F8-6B6D-4F70-92B0-9813CABB8C86}"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3701CA-22C7-4FD6-B17A-F48DA20ED485}" type="datetimeFigureOut">
              <a:rPr lang="en-GB" smtClean="0"/>
              <a:t>31/03/2011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04E8F8-6B6D-4F70-92B0-9813CABB8C86}"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F3701CA-22C7-4FD6-B17A-F48DA20ED485}" type="datetimeFigureOut">
              <a:rPr lang="en-GB" smtClean="0"/>
              <a:t>31/03/2011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C04E8F8-6B6D-4F70-92B0-9813CABB8C86}"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F3701CA-22C7-4FD6-B17A-F48DA20ED485}" type="datetimeFigureOut">
              <a:rPr lang="en-GB" smtClean="0"/>
              <a:t>31/03/2011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C04E8F8-6B6D-4F70-92B0-9813CABB8C86}"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F3701CA-22C7-4FD6-B17A-F48DA20ED485}" type="datetimeFigureOut">
              <a:rPr lang="en-GB" smtClean="0"/>
              <a:t>31/03/2011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C04E8F8-6B6D-4F70-92B0-9813CABB8C86}"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3701CA-22C7-4FD6-B17A-F48DA20ED485}" type="datetimeFigureOut">
              <a:rPr lang="en-GB" smtClean="0"/>
              <a:t>31/03/2011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C04E8F8-6B6D-4F70-92B0-9813CABB8C86}"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3701CA-22C7-4FD6-B17A-F48DA20ED485}" type="datetimeFigureOut">
              <a:rPr lang="en-GB" smtClean="0"/>
              <a:t>31/03/2011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C04E8F8-6B6D-4F70-92B0-9813CABB8C86}"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3701CA-22C7-4FD6-B17A-F48DA20ED485}" type="datetimeFigureOut">
              <a:rPr lang="en-GB" smtClean="0"/>
              <a:t>31/03/2011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C04E8F8-6B6D-4F70-92B0-9813CABB8C86}"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3701CA-22C7-4FD6-B17A-F48DA20ED485}" type="datetimeFigureOut">
              <a:rPr lang="en-GB" smtClean="0"/>
              <a:t>31/03/2011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04E8F8-6B6D-4F70-92B0-9813CABB8C86}"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Artist </a:t>
            </a:r>
            <a:r>
              <a:rPr lang="en-GB" dirty="0" smtClean="0"/>
              <a:t>P</a:t>
            </a:r>
            <a:r>
              <a:rPr lang="en-GB" dirty="0" smtClean="0"/>
              <a:t>rofiles</a:t>
            </a:r>
            <a:endParaRPr lang="en-GB" dirty="0"/>
          </a:p>
        </p:txBody>
      </p:sp>
      <p:sp>
        <p:nvSpPr>
          <p:cNvPr id="3" name="Content Placeholder 2"/>
          <p:cNvSpPr>
            <a:spLocks noGrp="1"/>
          </p:cNvSpPr>
          <p:nvPr>
            <p:ph idx="1"/>
          </p:nvPr>
        </p:nvSpPr>
        <p:spPr/>
        <p:txBody>
          <a:bodyPr>
            <a:normAutofit/>
          </a:bodyPr>
          <a:lstStyle/>
          <a:p>
            <a:endParaRPr lang="en-GB" dirty="0" smtClean="0"/>
          </a:p>
          <a:p>
            <a:pPr>
              <a:buNone/>
            </a:pPr>
            <a:endParaRPr lang="en-GB" dirty="0" smtClean="0"/>
          </a:p>
          <a:p>
            <a:r>
              <a:rPr lang="en-GB" dirty="0" smtClean="0"/>
              <a:t>Walter </a:t>
            </a:r>
            <a:r>
              <a:rPr lang="en-GB" dirty="0" smtClean="0"/>
              <a:t>Bailey</a:t>
            </a:r>
          </a:p>
          <a:p>
            <a:r>
              <a:rPr lang="en-GB" dirty="0" smtClean="0"/>
              <a:t>Rick </a:t>
            </a:r>
            <a:r>
              <a:rPr lang="en-GB" dirty="0" smtClean="0"/>
              <a:t>Kirby</a:t>
            </a:r>
          </a:p>
          <a:p>
            <a:r>
              <a:rPr lang="en-GB" dirty="0" smtClean="0"/>
              <a:t>David </a:t>
            </a:r>
            <a:r>
              <a:rPr lang="en-GB" dirty="0" smtClean="0"/>
              <a:t>Begbie</a:t>
            </a:r>
          </a:p>
          <a:p>
            <a:r>
              <a:rPr lang="en-GB" dirty="0" smtClean="0"/>
              <a:t>Peter Callesen </a:t>
            </a:r>
          </a:p>
          <a:p>
            <a:endParaRPr lang="en-GB" dirty="0" smtClean="0"/>
          </a:p>
          <a:p>
            <a:endParaRPr lang="en-GB" dirty="0" smtClean="0"/>
          </a:p>
          <a:p>
            <a:endParaRPr lang="en-GB" dirty="0" smtClean="0"/>
          </a:p>
          <a:p>
            <a:endParaRPr lang="en-GB" dirty="0" smtClean="0"/>
          </a:p>
          <a:p>
            <a:endParaRPr lang="en-GB" dirty="0"/>
          </a:p>
        </p:txBody>
      </p:sp>
      <p:sp>
        <p:nvSpPr>
          <p:cNvPr id="4" name="TextBox 3"/>
          <p:cNvSpPr txBox="1"/>
          <p:nvPr/>
        </p:nvSpPr>
        <p:spPr>
          <a:xfrm>
            <a:off x="755576" y="1343670"/>
            <a:ext cx="7488832" cy="1077218"/>
          </a:xfrm>
          <a:prstGeom prst="rect">
            <a:avLst/>
          </a:prstGeom>
          <a:noFill/>
        </p:spPr>
        <p:txBody>
          <a:bodyPr wrap="square" rtlCol="0">
            <a:spAutoFit/>
          </a:bodyPr>
          <a:lstStyle/>
          <a:p>
            <a:pPr algn="ctr"/>
            <a:r>
              <a:rPr lang="en-GB" sz="1600" dirty="0" smtClean="0"/>
              <a:t>I have included Walter Bailey, Rick Kirby and David Begbie in this section because I particularly liked their work when I saw it at the Hannah </a:t>
            </a:r>
            <a:r>
              <a:rPr lang="en-GB" sz="1600" dirty="0" err="1" smtClean="0"/>
              <a:t>Peschar</a:t>
            </a:r>
            <a:r>
              <a:rPr lang="en-GB" sz="1600" dirty="0" smtClean="0"/>
              <a:t> Sculpture Garden. All images in this section were taken there unless specified otherwise. I have included Peter Callesen because I enjoy searching for new artists and his work interested me. </a:t>
            </a:r>
            <a:endParaRPr lang="en-GB" sz="1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1600" i="1" dirty="0" smtClean="0"/>
              <a:t>Fallen Angel</a:t>
            </a:r>
            <a:r>
              <a:rPr lang="en-GB" sz="1600" dirty="0" smtClean="0"/>
              <a:t> </a:t>
            </a:r>
            <a:br>
              <a:rPr lang="en-GB" sz="1600" dirty="0" smtClean="0"/>
            </a:br>
            <a:r>
              <a:rPr lang="en-GB" sz="1600" dirty="0"/>
              <a:t>s</a:t>
            </a:r>
            <a:r>
              <a:rPr lang="en-GB" sz="1600" dirty="0" smtClean="0"/>
              <a:t>tainless steel and mild steel</a:t>
            </a:r>
            <a:br>
              <a:rPr lang="en-GB" sz="1600" dirty="0" smtClean="0"/>
            </a:br>
            <a:r>
              <a:rPr lang="en-GB" sz="1600" dirty="0" smtClean="0"/>
              <a:t>196cm x 155cm x 57cm</a:t>
            </a:r>
            <a:endParaRPr lang="en-GB" sz="1600" dirty="0"/>
          </a:p>
        </p:txBody>
      </p:sp>
      <p:pic>
        <p:nvPicPr>
          <p:cNvPr id="79874" name="Picture 2"/>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1600" i="1" dirty="0" smtClean="0"/>
              <a:t>Open Cry </a:t>
            </a:r>
            <a:br>
              <a:rPr lang="en-GB" sz="1600" i="1" dirty="0" smtClean="0"/>
            </a:br>
            <a:r>
              <a:rPr lang="en-GB" sz="1600" dirty="0" smtClean="0"/>
              <a:t>stainless steel </a:t>
            </a:r>
            <a:br>
              <a:rPr lang="en-GB" sz="1600" dirty="0" smtClean="0"/>
            </a:br>
            <a:r>
              <a:rPr lang="en-GB" sz="1600" dirty="0" smtClean="0"/>
              <a:t>201cm high</a:t>
            </a:r>
            <a:endParaRPr lang="en-GB" sz="1600" dirty="0"/>
          </a:p>
        </p:txBody>
      </p:sp>
      <p:pic>
        <p:nvPicPr>
          <p:cNvPr id="80898" name="Picture 2"/>
          <p:cNvPicPr>
            <a:picLocks noGrp="1" noChangeAspect="1" noChangeArrowheads="1"/>
          </p:cNvPicPr>
          <p:nvPr>
            <p:ph idx="1"/>
          </p:nvPr>
        </p:nvPicPr>
        <p:blipFill>
          <a:blip r:embed="rId2" cstate="print"/>
          <a:srcRect/>
          <a:stretch>
            <a:fillRect/>
          </a:stretch>
        </p:blipFill>
        <p:spPr bwMode="auto">
          <a:xfrm>
            <a:off x="2874764" y="1639341"/>
            <a:ext cx="3394472" cy="4525963"/>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1600" i="1" dirty="0" smtClean="0"/>
              <a:t>Broadside</a:t>
            </a:r>
            <a:r>
              <a:rPr lang="en-GB" sz="1600" dirty="0" smtClean="0"/>
              <a:t/>
            </a:r>
            <a:br>
              <a:rPr lang="en-GB" sz="1600" dirty="0" smtClean="0"/>
            </a:br>
            <a:r>
              <a:rPr lang="en-GB" sz="1600" dirty="0" smtClean="0"/>
              <a:t>mild steel </a:t>
            </a:r>
            <a:br>
              <a:rPr lang="en-GB" sz="1600" dirty="0" smtClean="0"/>
            </a:br>
            <a:r>
              <a:rPr lang="en-GB" sz="1600" dirty="0" smtClean="0"/>
              <a:t>459cm x 200cm x 120cm</a:t>
            </a:r>
            <a:endParaRPr lang="en-GB" sz="1600" dirty="0"/>
          </a:p>
        </p:txBody>
      </p:sp>
      <p:pic>
        <p:nvPicPr>
          <p:cNvPr id="81922" name="Picture 2"/>
          <p:cNvPicPr>
            <a:picLocks noGrp="1" noChangeAspect="1" noChangeArrowheads="1"/>
          </p:cNvPicPr>
          <p:nvPr>
            <p:ph idx="1"/>
          </p:nvPr>
        </p:nvPicPr>
        <p:blipFill>
          <a:blip r:embed="rId2" cstate="print"/>
          <a:srcRect/>
          <a:stretch>
            <a:fillRect/>
          </a:stretch>
        </p:blipFill>
        <p:spPr bwMode="auto">
          <a:xfrm>
            <a:off x="1554691" y="1639341"/>
            <a:ext cx="6034617" cy="4525963"/>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David </a:t>
            </a:r>
            <a:r>
              <a:rPr lang="en-GB" dirty="0" smtClean="0"/>
              <a:t>Begbie</a:t>
            </a:r>
            <a:endParaRPr lang="en-GB" dirty="0"/>
          </a:p>
        </p:txBody>
      </p:sp>
      <p:pic>
        <p:nvPicPr>
          <p:cNvPr id="5" name="Picture 2"/>
          <p:cNvPicPr>
            <a:picLocks noChangeAspect="1" noChangeArrowheads="1"/>
          </p:cNvPicPr>
          <p:nvPr/>
        </p:nvPicPr>
        <p:blipFill>
          <a:blip r:embed="rId2" cstate="print"/>
          <a:srcRect/>
          <a:stretch>
            <a:fillRect/>
          </a:stretch>
        </p:blipFill>
        <p:spPr bwMode="auto">
          <a:xfrm>
            <a:off x="611560" y="1268760"/>
            <a:ext cx="2729276" cy="2046957"/>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srcRect/>
          <a:stretch>
            <a:fillRect/>
          </a:stretch>
        </p:blipFill>
        <p:spPr bwMode="auto">
          <a:xfrm>
            <a:off x="6691188" y="3789040"/>
            <a:ext cx="1985268" cy="2647024"/>
          </a:xfrm>
          <a:prstGeom prst="rect">
            <a:avLst/>
          </a:prstGeom>
          <a:noFill/>
          <a:ln w="9525">
            <a:noFill/>
            <a:miter lim="800000"/>
            <a:headEnd/>
            <a:tailEnd/>
          </a:ln>
          <a:effectLst/>
        </p:spPr>
      </p:pic>
      <p:pic>
        <p:nvPicPr>
          <p:cNvPr id="14341" name="Picture 5"/>
          <p:cNvPicPr>
            <a:picLocks noChangeAspect="1" noChangeArrowheads="1"/>
          </p:cNvPicPr>
          <p:nvPr/>
        </p:nvPicPr>
        <p:blipFill>
          <a:blip r:embed="rId4" cstate="print"/>
          <a:srcRect/>
          <a:stretch>
            <a:fillRect/>
          </a:stretch>
        </p:blipFill>
        <p:spPr bwMode="auto">
          <a:xfrm>
            <a:off x="1153691" y="3429000"/>
            <a:ext cx="1762125" cy="2381250"/>
          </a:xfrm>
          <a:prstGeom prst="rect">
            <a:avLst/>
          </a:prstGeom>
          <a:noFill/>
          <a:ln w="9525">
            <a:noFill/>
            <a:miter lim="800000"/>
            <a:headEnd/>
            <a:tailEnd/>
          </a:ln>
        </p:spPr>
      </p:pic>
      <p:pic>
        <p:nvPicPr>
          <p:cNvPr id="14342" name="Picture 6"/>
          <p:cNvPicPr>
            <a:picLocks noChangeAspect="1" noChangeArrowheads="1"/>
          </p:cNvPicPr>
          <p:nvPr/>
        </p:nvPicPr>
        <p:blipFill>
          <a:blip r:embed="rId5" cstate="print"/>
          <a:srcRect/>
          <a:stretch>
            <a:fillRect/>
          </a:stretch>
        </p:blipFill>
        <p:spPr bwMode="auto">
          <a:xfrm>
            <a:off x="3851920" y="1407790"/>
            <a:ext cx="1762125" cy="2381250"/>
          </a:xfrm>
          <a:prstGeom prst="rect">
            <a:avLst/>
          </a:prstGeom>
          <a:noFill/>
          <a:ln w="9525">
            <a:noFill/>
            <a:miter lim="800000"/>
            <a:headEnd/>
            <a:tailEnd/>
          </a:ln>
        </p:spPr>
      </p:pic>
      <p:pic>
        <p:nvPicPr>
          <p:cNvPr id="14" name="Picture 2"/>
          <p:cNvPicPr>
            <a:picLocks noChangeAspect="1" noChangeArrowheads="1"/>
          </p:cNvPicPr>
          <p:nvPr/>
        </p:nvPicPr>
        <p:blipFill>
          <a:blip r:embed="rId6" cstate="print"/>
          <a:srcRect/>
          <a:stretch>
            <a:fillRect/>
          </a:stretch>
        </p:blipFill>
        <p:spPr bwMode="auto">
          <a:xfrm>
            <a:off x="3298676" y="4293096"/>
            <a:ext cx="2857500" cy="2143125"/>
          </a:xfrm>
          <a:prstGeom prst="rect">
            <a:avLst/>
          </a:prstGeom>
          <a:noFill/>
          <a:ln w="9525">
            <a:noFill/>
            <a:miter lim="800000"/>
            <a:headEnd/>
            <a:tailEnd/>
          </a:ln>
        </p:spPr>
      </p:pic>
      <p:sp>
        <p:nvSpPr>
          <p:cNvPr id="15" name="TextBox 14"/>
          <p:cNvSpPr txBox="1"/>
          <p:nvPr/>
        </p:nvSpPr>
        <p:spPr>
          <a:xfrm>
            <a:off x="4139952" y="3789040"/>
            <a:ext cx="1152128" cy="246221"/>
          </a:xfrm>
          <a:prstGeom prst="rect">
            <a:avLst/>
          </a:prstGeom>
          <a:noFill/>
        </p:spPr>
        <p:txBody>
          <a:bodyPr wrap="square" rtlCol="0">
            <a:spAutoFit/>
          </a:bodyPr>
          <a:lstStyle/>
          <a:p>
            <a:r>
              <a:rPr lang="en-GB" sz="1000" dirty="0" smtClean="0"/>
              <a:t>‘</a:t>
            </a:r>
            <a:r>
              <a:rPr lang="en-GB" sz="1000" dirty="0" err="1" smtClean="0"/>
              <a:t>manwoman</a:t>
            </a:r>
            <a:r>
              <a:rPr lang="en-GB" sz="1000" dirty="0" smtClean="0"/>
              <a:t>’ 1995</a:t>
            </a:r>
            <a:endParaRPr lang="en-GB" sz="1000" dirty="0"/>
          </a:p>
        </p:txBody>
      </p:sp>
      <p:sp>
        <p:nvSpPr>
          <p:cNvPr id="16" name="TextBox 15"/>
          <p:cNvSpPr txBox="1"/>
          <p:nvPr/>
        </p:nvSpPr>
        <p:spPr>
          <a:xfrm>
            <a:off x="1691680" y="5877272"/>
            <a:ext cx="1584176" cy="246221"/>
          </a:xfrm>
          <a:prstGeom prst="rect">
            <a:avLst/>
          </a:prstGeom>
          <a:noFill/>
        </p:spPr>
        <p:txBody>
          <a:bodyPr wrap="square" rtlCol="0">
            <a:spAutoFit/>
          </a:bodyPr>
          <a:lstStyle/>
          <a:p>
            <a:r>
              <a:rPr lang="en-GB" sz="1000" dirty="0" smtClean="0"/>
              <a:t>‘</a:t>
            </a:r>
            <a:r>
              <a:rPr lang="en-GB" sz="1000" dirty="0" err="1" smtClean="0"/>
              <a:t>Tritus</a:t>
            </a:r>
            <a:r>
              <a:rPr lang="en-GB" sz="1000" dirty="0" smtClean="0"/>
              <a:t>’ 2010</a:t>
            </a:r>
            <a:endParaRPr lang="en-GB" sz="1000" dirty="0"/>
          </a:p>
        </p:txBody>
      </p:sp>
      <p:pic>
        <p:nvPicPr>
          <p:cNvPr id="14343" name="Picture 7"/>
          <p:cNvPicPr>
            <a:picLocks noChangeAspect="1" noChangeArrowheads="1"/>
          </p:cNvPicPr>
          <p:nvPr/>
        </p:nvPicPr>
        <p:blipFill>
          <a:blip r:embed="rId7" cstate="print"/>
          <a:srcRect/>
          <a:stretch>
            <a:fillRect/>
          </a:stretch>
        </p:blipFill>
        <p:spPr bwMode="auto">
          <a:xfrm>
            <a:off x="6516216" y="908720"/>
            <a:ext cx="1762125" cy="2381250"/>
          </a:xfrm>
          <a:prstGeom prst="rect">
            <a:avLst/>
          </a:prstGeom>
          <a:noFill/>
          <a:ln w="9525">
            <a:noFill/>
            <a:miter lim="800000"/>
            <a:headEnd/>
            <a:tailEnd/>
          </a:ln>
        </p:spPr>
      </p:pic>
      <p:sp>
        <p:nvSpPr>
          <p:cNvPr id="18" name="TextBox 17"/>
          <p:cNvSpPr txBox="1"/>
          <p:nvPr/>
        </p:nvSpPr>
        <p:spPr>
          <a:xfrm>
            <a:off x="6588224" y="3284984"/>
            <a:ext cx="1368152" cy="246221"/>
          </a:xfrm>
          <a:prstGeom prst="rect">
            <a:avLst/>
          </a:prstGeom>
          <a:noFill/>
        </p:spPr>
        <p:txBody>
          <a:bodyPr wrap="square" rtlCol="0">
            <a:spAutoFit/>
          </a:bodyPr>
          <a:lstStyle/>
          <a:p>
            <a:pPr algn="ctr"/>
            <a:r>
              <a:rPr lang="en-GB" sz="1000" dirty="0" smtClean="0"/>
              <a:t>‘</a:t>
            </a:r>
            <a:r>
              <a:rPr lang="en-GB" sz="1000" dirty="0" err="1" smtClean="0"/>
              <a:t>Anude</a:t>
            </a:r>
            <a:r>
              <a:rPr lang="en-GB" sz="1000" dirty="0" smtClean="0"/>
              <a:t>’ 2009</a:t>
            </a:r>
            <a:endParaRPr lang="en-GB" sz="1000" dirty="0"/>
          </a:p>
        </p:txBody>
      </p:sp>
      <p:sp>
        <p:nvSpPr>
          <p:cNvPr id="22" name="TextBox 21"/>
          <p:cNvSpPr txBox="1"/>
          <p:nvPr/>
        </p:nvSpPr>
        <p:spPr>
          <a:xfrm>
            <a:off x="395536" y="6165304"/>
            <a:ext cx="2664296" cy="507831"/>
          </a:xfrm>
          <a:prstGeom prst="rect">
            <a:avLst/>
          </a:prstGeom>
          <a:noFill/>
        </p:spPr>
        <p:txBody>
          <a:bodyPr wrap="square" rtlCol="0">
            <a:spAutoFit/>
          </a:bodyPr>
          <a:lstStyle/>
          <a:p>
            <a:r>
              <a:rPr lang="en-GB" sz="900" dirty="0" smtClean="0"/>
              <a:t>Images which are not my own </a:t>
            </a:r>
            <a:r>
              <a:rPr lang="en-GB" sz="900" dirty="0" smtClean="0"/>
              <a:t>are from http://www.davidbegbie.com/index.cfm/main.view/gallerydifferent</a:t>
            </a:r>
            <a:endParaRPr lang="en-GB" sz="9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2696"/>
            <a:ext cx="8229600" cy="4525963"/>
          </a:xfrm>
        </p:spPr>
        <p:txBody>
          <a:bodyPr>
            <a:noAutofit/>
          </a:bodyPr>
          <a:lstStyle/>
          <a:p>
            <a:r>
              <a:rPr lang="en-GB" sz="1300" dirty="0" smtClean="0"/>
              <a:t>David Begbie’s </a:t>
            </a:r>
            <a:r>
              <a:rPr lang="en-GB" sz="1300" dirty="0" smtClean="0"/>
              <a:t>sculptures are made by </a:t>
            </a:r>
            <a:r>
              <a:rPr lang="en-GB" sz="1300" dirty="0" smtClean="0"/>
              <a:t>hand.</a:t>
            </a:r>
            <a:endParaRPr lang="en-GB" sz="1300" dirty="0" smtClean="0"/>
          </a:p>
          <a:p>
            <a:r>
              <a:rPr lang="en-GB" sz="1300" b="1" dirty="0" smtClean="0"/>
              <a:t>‘</a:t>
            </a:r>
            <a:r>
              <a:rPr lang="en-GB" sz="1300" b="1" dirty="0" smtClean="0"/>
              <a:t>Begbie takes a flat sheet of </a:t>
            </a:r>
            <a:r>
              <a:rPr lang="en-GB" sz="1300" b="1" dirty="0" err="1" smtClean="0"/>
              <a:t>steelmesh</a:t>
            </a:r>
            <a:r>
              <a:rPr lang="en-GB" sz="1300" b="1" dirty="0" smtClean="0"/>
              <a:t>, which,</a:t>
            </a:r>
          </a:p>
          <a:p>
            <a:pPr>
              <a:buNone/>
            </a:pPr>
            <a:r>
              <a:rPr lang="en-GB" sz="1300" b="1" dirty="0" smtClean="0"/>
              <a:t>	</a:t>
            </a:r>
            <a:r>
              <a:rPr lang="en-GB" sz="1300" b="1" dirty="0" smtClean="0"/>
              <a:t> when it has no structure, is quite malleable. He cuts out </a:t>
            </a:r>
          </a:p>
          <a:p>
            <a:pPr>
              <a:buNone/>
            </a:pPr>
            <a:r>
              <a:rPr lang="en-GB" sz="1300" b="1" dirty="0" smtClean="0"/>
              <a:t>	</a:t>
            </a:r>
            <a:r>
              <a:rPr lang="en-GB" sz="1300" b="1" dirty="0" smtClean="0"/>
              <a:t>the basic shape of his idea then he works the mesh with his hands, </a:t>
            </a:r>
          </a:p>
          <a:p>
            <a:pPr>
              <a:buNone/>
            </a:pPr>
            <a:r>
              <a:rPr lang="en-GB" sz="1300" b="1" dirty="0" smtClean="0"/>
              <a:t>	</a:t>
            </a:r>
            <a:r>
              <a:rPr lang="en-GB" sz="1300" b="1" dirty="0" smtClean="0"/>
              <a:t>much as another sculptor would work with clay. The only technical </a:t>
            </a:r>
          </a:p>
          <a:p>
            <a:pPr>
              <a:buNone/>
            </a:pPr>
            <a:r>
              <a:rPr lang="en-GB" sz="1300" b="1" dirty="0" smtClean="0"/>
              <a:t>	</a:t>
            </a:r>
            <a:r>
              <a:rPr lang="en-GB" sz="1300" b="1" dirty="0" smtClean="0"/>
              <a:t>intervention is when the sculpture has to be welded onto its base.</a:t>
            </a:r>
          </a:p>
          <a:p>
            <a:r>
              <a:rPr lang="en-GB" sz="1300" b="1" dirty="0" smtClean="0"/>
              <a:t>The shadows created by lighting the sculpture are an integral part </a:t>
            </a:r>
          </a:p>
          <a:p>
            <a:pPr>
              <a:buNone/>
            </a:pPr>
            <a:r>
              <a:rPr lang="en-GB" sz="1300" b="1" dirty="0" smtClean="0"/>
              <a:t>	</a:t>
            </a:r>
            <a:r>
              <a:rPr lang="en-GB" sz="1300" b="1" dirty="0" smtClean="0"/>
              <a:t>of the whole and something which David is conscious of when </a:t>
            </a:r>
          </a:p>
          <a:p>
            <a:pPr>
              <a:buNone/>
            </a:pPr>
            <a:r>
              <a:rPr lang="en-GB" sz="1300" b="1" dirty="0" smtClean="0"/>
              <a:t>	</a:t>
            </a:r>
            <a:r>
              <a:rPr lang="en-GB" sz="1300" b="1" dirty="0" smtClean="0"/>
              <a:t>working in his studio. He is aware at every stage of the </a:t>
            </a:r>
          </a:p>
          <a:p>
            <a:pPr>
              <a:buNone/>
            </a:pPr>
            <a:r>
              <a:rPr lang="en-GB" sz="1300" b="1" dirty="0" smtClean="0"/>
              <a:t>	</a:t>
            </a:r>
            <a:r>
              <a:rPr lang="en-GB" sz="1300" b="1" dirty="0" smtClean="0"/>
              <a:t>multi-dimensional effect of each artistic decision he </a:t>
            </a:r>
          </a:p>
          <a:p>
            <a:pPr>
              <a:buNone/>
            </a:pPr>
            <a:r>
              <a:rPr lang="en-GB" sz="1300" b="1" dirty="0" smtClean="0"/>
              <a:t>	</a:t>
            </a:r>
            <a:r>
              <a:rPr lang="en-GB" sz="1300" b="1" dirty="0" smtClean="0"/>
              <a:t>makes.’</a:t>
            </a:r>
          </a:p>
          <a:p>
            <a:r>
              <a:rPr lang="en-GB" sz="1300" dirty="0" smtClean="0"/>
              <a:t>Begbie’s </a:t>
            </a:r>
            <a:r>
              <a:rPr lang="en-GB" sz="1300" dirty="0" smtClean="0"/>
              <a:t>skill lies in his ability to craft the </a:t>
            </a:r>
            <a:r>
              <a:rPr lang="en-GB" sz="1300" dirty="0" smtClean="0"/>
              <a:t>mesh </a:t>
            </a:r>
            <a:r>
              <a:rPr lang="en-GB" sz="1300" dirty="0" smtClean="0"/>
              <a:t>to mimic </a:t>
            </a:r>
            <a:r>
              <a:rPr lang="en-GB" sz="1300" dirty="0" smtClean="0"/>
              <a:t>the</a:t>
            </a:r>
          </a:p>
          <a:p>
            <a:pPr>
              <a:buNone/>
            </a:pPr>
            <a:r>
              <a:rPr lang="en-GB" sz="1300" dirty="0" smtClean="0"/>
              <a:t>	</a:t>
            </a:r>
            <a:r>
              <a:rPr lang="en-GB" sz="1300" dirty="0" smtClean="0"/>
              <a:t> curves of the human body so that his sculptures look very solid and real. Due to the translucency of the mesh they also take on an ethereality and a softness which complements his representation of the human form.</a:t>
            </a:r>
          </a:p>
          <a:p>
            <a:r>
              <a:rPr lang="en-GB" sz="1300" dirty="0" smtClean="0"/>
              <a:t>He says of his sculpture </a:t>
            </a:r>
            <a:r>
              <a:rPr lang="en-GB" sz="1300" b="1" dirty="0" smtClean="0"/>
              <a:t>‘</a:t>
            </a:r>
            <a:r>
              <a:rPr lang="en-GB" sz="1300" b="1" dirty="0" smtClean="0"/>
              <a:t>each work is an entity which has a far greater physical presence than any solid object could possibly have because it has the power to suggest that it doesn’t exist.’</a:t>
            </a:r>
          </a:p>
          <a:p>
            <a:r>
              <a:rPr lang="en-GB" sz="1300" b="1" dirty="0" smtClean="0"/>
              <a:t>“</a:t>
            </a:r>
            <a:r>
              <a:rPr lang="en-GB" sz="1300" b="1" dirty="0" smtClean="0"/>
              <a:t>One of the reasons for </a:t>
            </a:r>
            <a:r>
              <a:rPr lang="en-GB" sz="1300" b="1" dirty="0" err="1" smtClean="0"/>
              <a:t>steelmesh</a:t>
            </a:r>
            <a:r>
              <a:rPr lang="en-GB" sz="1300" b="1" dirty="0" smtClean="0"/>
              <a:t> in art schools is because it is a traditional material for armature [...] I thought these unsophisticated armatures were completely unappreciated as a potential art form and decided to reinterpret the guts of the sculpture, as I saw it - a strong and important statement in it’s own right.”</a:t>
            </a:r>
          </a:p>
          <a:p>
            <a:r>
              <a:rPr lang="en-GB" sz="1300" dirty="0" smtClean="0"/>
              <a:t>I </a:t>
            </a:r>
            <a:r>
              <a:rPr lang="en-GB" sz="1300" dirty="0" smtClean="0"/>
              <a:t>like that Begbie creates sculptures of the human form using what would traditionally have been the ‘skeleton’ of a plaster sculpture, </a:t>
            </a:r>
            <a:r>
              <a:rPr lang="en-GB" sz="1300" dirty="0" smtClean="0"/>
              <a:t>reinterpreting the discipline of scul</a:t>
            </a:r>
            <a:r>
              <a:rPr lang="en-GB" sz="1300" dirty="0" smtClean="0"/>
              <a:t>pture and </a:t>
            </a:r>
            <a:r>
              <a:rPr lang="en-GB" sz="1300" dirty="0" smtClean="0"/>
              <a:t>displaying </a:t>
            </a:r>
            <a:r>
              <a:rPr lang="en-GB" sz="1300" dirty="0" smtClean="0"/>
              <a:t>the true beauty of </a:t>
            </a:r>
            <a:r>
              <a:rPr lang="en-GB" sz="1300" dirty="0" err="1" smtClean="0"/>
              <a:t>bronzemesh</a:t>
            </a:r>
            <a:r>
              <a:rPr lang="en-GB" sz="1300" dirty="0" smtClean="0"/>
              <a:t> in its own </a:t>
            </a:r>
            <a:r>
              <a:rPr lang="en-GB" sz="1300" dirty="0" smtClean="0"/>
              <a:t>right. </a:t>
            </a:r>
            <a:r>
              <a:rPr lang="en-GB" sz="1300" dirty="0" smtClean="0"/>
              <a:t>T</a:t>
            </a:r>
            <a:r>
              <a:rPr lang="en-GB" sz="1300" dirty="0" smtClean="0"/>
              <a:t>his, coupled </a:t>
            </a:r>
            <a:r>
              <a:rPr lang="en-GB" sz="1300" dirty="0" smtClean="0"/>
              <a:t>with </a:t>
            </a:r>
            <a:r>
              <a:rPr lang="en-GB" sz="1300" dirty="0" smtClean="0"/>
              <a:t>his </a:t>
            </a:r>
            <a:r>
              <a:rPr lang="en-GB" sz="1300" dirty="0" smtClean="0"/>
              <a:t>method of working the mesh with his </a:t>
            </a:r>
            <a:r>
              <a:rPr lang="en-GB" sz="1300" dirty="0" smtClean="0"/>
              <a:t>hands, gives Begbie’s </a:t>
            </a:r>
            <a:r>
              <a:rPr lang="en-GB" sz="1300" dirty="0" smtClean="0"/>
              <a:t>creative process </a:t>
            </a:r>
            <a:r>
              <a:rPr lang="en-GB" sz="1300" dirty="0" smtClean="0"/>
              <a:t>a </a:t>
            </a:r>
            <a:r>
              <a:rPr lang="en-GB" sz="1300" dirty="0" smtClean="0"/>
              <a:t>humanity which </a:t>
            </a:r>
            <a:r>
              <a:rPr lang="en-GB" sz="1300" dirty="0" smtClean="0"/>
              <a:t>holds </a:t>
            </a:r>
            <a:r>
              <a:rPr lang="en-GB" sz="1300" dirty="0" smtClean="0"/>
              <a:t>a particular symmetry with his subject matter.</a:t>
            </a:r>
          </a:p>
          <a:p>
            <a:r>
              <a:rPr lang="en-GB" sz="1300" dirty="0" smtClean="0"/>
              <a:t>I was impressed by how the </a:t>
            </a:r>
            <a:r>
              <a:rPr lang="en-GB" sz="1300" dirty="0" smtClean="0"/>
              <a:t>sculptures’ </a:t>
            </a:r>
            <a:r>
              <a:rPr lang="en-GB" sz="1300" dirty="0" smtClean="0"/>
              <a:t>dynamism and suggestiveness </a:t>
            </a:r>
            <a:r>
              <a:rPr lang="en-GB" sz="1300" dirty="0" smtClean="0"/>
              <a:t>contrast </a:t>
            </a:r>
            <a:r>
              <a:rPr lang="en-GB" sz="1300" dirty="0" smtClean="0"/>
              <a:t>with </a:t>
            </a:r>
            <a:r>
              <a:rPr lang="en-GB" sz="1300" dirty="0" smtClean="0"/>
              <a:t>their</a:t>
            </a:r>
            <a:r>
              <a:rPr lang="en-GB" sz="1300" dirty="0" smtClean="0"/>
              <a:t> </a:t>
            </a:r>
            <a:r>
              <a:rPr lang="en-GB" sz="1300" dirty="0" smtClean="0"/>
              <a:t>understated subtlety. </a:t>
            </a:r>
          </a:p>
        </p:txBody>
      </p:sp>
      <p:pic>
        <p:nvPicPr>
          <p:cNvPr id="4" name="Picture 2"/>
          <p:cNvPicPr>
            <a:picLocks noChangeAspect="1" noChangeArrowheads="1"/>
          </p:cNvPicPr>
          <p:nvPr/>
        </p:nvPicPr>
        <p:blipFill>
          <a:blip r:embed="rId2" cstate="print"/>
          <a:srcRect/>
          <a:stretch>
            <a:fillRect/>
          </a:stretch>
        </p:blipFill>
        <p:spPr bwMode="auto">
          <a:xfrm>
            <a:off x="5724128" y="692696"/>
            <a:ext cx="2857500" cy="2143125"/>
          </a:xfrm>
          <a:prstGeom prst="rect">
            <a:avLst/>
          </a:prstGeom>
          <a:noFill/>
          <a:ln w="9525">
            <a:noFill/>
            <a:miter lim="800000"/>
            <a:headEnd/>
            <a:tailEnd/>
          </a:ln>
        </p:spPr>
      </p:pic>
      <p:sp>
        <p:nvSpPr>
          <p:cNvPr id="5" name="TextBox 4"/>
          <p:cNvSpPr txBox="1"/>
          <p:nvPr/>
        </p:nvSpPr>
        <p:spPr>
          <a:xfrm>
            <a:off x="5004048" y="2828255"/>
            <a:ext cx="3672408" cy="384721"/>
          </a:xfrm>
          <a:prstGeom prst="rect">
            <a:avLst/>
          </a:prstGeom>
          <a:noFill/>
        </p:spPr>
        <p:txBody>
          <a:bodyPr wrap="square" rtlCol="0">
            <a:spAutoFit/>
          </a:bodyPr>
          <a:lstStyle/>
          <a:p>
            <a:pPr algn="r"/>
            <a:r>
              <a:rPr lang="en-GB" sz="1000" dirty="0" smtClean="0"/>
              <a:t>Begbie working</a:t>
            </a:r>
          </a:p>
          <a:p>
            <a:pPr algn="r"/>
            <a:r>
              <a:rPr lang="en-GB" sz="900" dirty="0" smtClean="0"/>
              <a:t>http</a:t>
            </a:r>
            <a:r>
              <a:rPr lang="en-GB" sz="900" dirty="0" smtClean="0"/>
              <a:t>://</a:t>
            </a:r>
            <a:r>
              <a:rPr lang="en-GB" sz="900" dirty="0" smtClean="0"/>
              <a:t>www.davidbegbie.com/index.cfm/main.view/productionofthework</a:t>
            </a:r>
            <a:endParaRPr lang="en-GB" sz="9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3792"/>
            <a:ext cx="8229600" cy="1143000"/>
          </a:xfrm>
        </p:spPr>
        <p:txBody>
          <a:bodyPr>
            <a:normAutofit fontScale="90000"/>
          </a:bodyPr>
          <a:lstStyle/>
          <a:p>
            <a:r>
              <a:rPr lang="en-GB" sz="1800" i="1" dirty="0" err="1" smtClean="0"/>
              <a:t>Threetruncs</a:t>
            </a:r>
            <a:r>
              <a:rPr lang="en-GB" sz="1800" i="1" dirty="0" smtClean="0"/>
              <a:t/>
            </a:r>
            <a:br>
              <a:rPr lang="en-GB" sz="1800" i="1" dirty="0" smtClean="0"/>
            </a:br>
            <a:r>
              <a:rPr lang="en-GB" sz="1800" i="1" dirty="0" smtClean="0"/>
              <a:t>(no date given)</a:t>
            </a:r>
            <a:r>
              <a:rPr lang="en-GB" sz="1800" i="1" dirty="0" smtClean="0"/>
              <a:t/>
            </a:r>
            <a:br>
              <a:rPr lang="en-GB" sz="1800" i="1" dirty="0" smtClean="0"/>
            </a:br>
            <a:r>
              <a:rPr lang="en-GB" sz="1800" dirty="0" err="1" smtClean="0"/>
              <a:t>Bronzemesh</a:t>
            </a:r>
            <a:r>
              <a:rPr lang="en-GB" sz="1800" dirty="0" smtClean="0"/>
              <a:t> </a:t>
            </a:r>
            <a:br>
              <a:rPr lang="en-GB" sz="1800" dirty="0" smtClean="0"/>
            </a:br>
            <a:r>
              <a:rPr lang="en-GB" sz="1800" dirty="0" smtClean="0"/>
              <a:t>149cm x 37cm x 30cm</a:t>
            </a:r>
            <a:br>
              <a:rPr lang="en-GB" sz="1800" dirty="0" smtClean="0"/>
            </a:br>
            <a:endParaRPr lang="en-GB" sz="1800" dirty="0"/>
          </a:p>
        </p:txBody>
      </p:sp>
      <p:pic>
        <p:nvPicPr>
          <p:cNvPr id="84994" name="Picture 2"/>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1800" i="1" dirty="0" err="1" smtClean="0"/>
              <a:t>Threetruncs</a:t>
            </a:r>
            <a:r>
              <a:rPr lang="en-GB" sz="1800" dirty="0" smtClean="0"/>
              <a:t> in profile</a:t>
            </a:r>
            <a:endParaRPr lang="en-GB" sz="1800" i="1" dirty="0"/>
          </a:p>
        </p:txBody>
      </p:sp>
      <p:pic>
        <p:nvPicPr>
          <p:cNvPr id="83970" name="Picture 2"/>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1800" i="1" dirty="0" smtClean="0"/>
              <a:t>Venus</a:t>
            </a:r>
            <a:r>
              <a:rPr lang="en-GB" sz="1800" dirty="0" smtClean="0"/>
              <a:t> </a:t>
            </a:r>
            <a:br>
              <a:rPr lang="en-GB" sz="1800" dirty="0" smtClean="0"/>
            </a:br>
            <a:r>
              <a:rPr lang="en-GB" sz="1800" dirty="0" smtClean="0"/>
              <a:t>2009 </a:t>
            </a:r>
            <a:br>
              <a:rPr lang="en-GB" sz="1800" dirty="0" smtClean="0"/>
            </a:br>
            <a:r>
              <a:rPr lang="en-GB" sz="1800" dirty="0" smtClean="0"/>
              <a:t>Phosphor Bronze </a:t>
            </a:r>
            <a:br>
              <a:rPr lang="en-GB" sz="1800" dirty="0" smtClean="0"/>
            </a:br>
            <a:r>
              <a:rPr lang="en-GB" sz="1800" dirty="0" smtClean="0"/>
              <a:t>120cm x 62cm x 15cm</a:t>
            </a:r>
            <a:br>
              <a:rPr lang="en-GB" sz="1800" dirty="0" smtClean="0"/>
            </a:br>
            <a:endParaRPr lang="en-GB" sz="1800" dirty="0"/>
          </a:p>
        </p:txBody>
      </p:sp>
      <p:pic>
        <p:nvPicPr>
          <p:cNvPr id="86018" name="Picture 2"/>
          <p:cNvPicPr>
            <a:picLocks noGrp="1" noChangeAspect="1" noChangeArrowheads="1"/>
          </p:cNvPicPr>
          <p:nvPr>
            <p:ph idx="1"/>
          </p:nvPr>
        </p:nvPicPr>
        <p:blipFill>
          <a:blip r:embed="rId2" cstate="print"/>
          <a:srcRect/>
          <a:stretch>
            <a:fillRect/>
          </a:stretch>
        </p:blipFill>
        <p:spPr bwMode="auto">
          <a:xfrm>
            <a:off x="2874764" y="1600200"/>
            <a:ext cx="3394472" cy="4525963"/>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Peter Callesen</a:t>
            </a:r>
            <a:endParaRPr lang="en-GB" dirty="0"/>
          </a:p>
        </p:txBody>
      </p:sp>
      <p:pic>
        <p:nvPicPr>
          <p:cNvPr id="6" name="Picture 3"/>
          <p:cNvPicPr>
            <a:picLocks noChangeAspect="1" noChangeArrowheads="1"/>
          </p:cNvPicPr>
          <p:nvPr/>
        </p:nvPicPr>
        <p:blipFill>
          <a:blip r:embed="rId2" cstate="print"/>
          <a:srcRect/>
          <a:stretch>
            <a:fillRect/>
          </a:stretch>
        </p:blipFill>
        <p:spPr bwMode="auto">
          <a:xfrm>
            <a:off x="2123728" y="4293096"/>
            <a:ext cx="2376264" cy="1581215"/>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a:stretch>
            <a:fillRect/>
          </a:stretch>
        </p:blipFill>
        <p:spPr bwMode="auto">
          <a:xfrm>
            <a:off x="4622626" y="3933056"/>
            <a:ext cx="4197846" cy="2794566"/>
          </a:xfrm>
          <a:prstGeom prst="rect">
            <a:avLst/>
          </a:prstGeom>
          <a:noFill/>
          <a:ln w="9525">
            <a:noFill/>
            <a:miter lim="800000"/>
            <a:headEnd/>
            <a:tailEnd/>
          </a:ln>
        </p:spPr>
      </p:pic>
      <p:pic>
        <p:nvPicPr>
          <p:cNvPr id="11" name="Picture 2"/>
          <p:cNvPicPr>
            <a:picLocks noGrp="1" noChangeAspect="1" noChangeArrowheads="1"/>
          </p:cNvPicPr>
          <p:nvPr>
            <p:ph idx="1"/>
          </p:nvPr>
        </p:nvPicPr>
        <p:blipFill>
          <a:blip r:embed="rId4" cstate="print"/>
          <a:srcRect/>
          <a:stretch>
            <a:fillRect/>
          </a:stretch>
        </p:blipFill>
        <p:spPr bwMode="auto">
          <a:xfrm>
            <a:off x="5020741" y="1412776"/>
            <a:ext cx="3583707" cy="2351180"/>
          </a:xfrm>
          <a:prstGeom prst="rect">
            <a:avLst/>
          </a:prstGeom>
          <a:noFill/>
          <a:ln w="9525">
            <a:noFill/>
            <a:miter lim="800000"/>
            <a:headEnd/>
            <a:tailEnd/>
          </a:ln>
        </p:spPr>
      </p:pic>
      <p:pic>
        <p:nvPicPr>
          <p:cNvPr id="13" name="Picture 2"/>
          <p:cNvPicPr>
            <a:picLocks noChangeAspect="1" noChangeArrowheads="1"/>
          </p:cNvPicPr>
          <p:nvPr/>
        </p:nvPicPr>
        <p:blipFill>
          <a:blip r:embed="rId5" cstate="print"/>
          <a:srcRect/>
          <a:stretch>
            <a:fillRect/>
          </a:stretch>
        </p:blipFill>
        <p:spPr bwMode="auto">
          <a:xfrm>
            <a:off x="251520" y="1696202"/>
            <a:ext cx="4231779" cy="2380870"/>
          </a:xfrm>
          <a:prstGeom prst="rect">
            <a:avLst/>
          </a:prstGeom>
          <a:noFill/>
          <a:ln w="9525">
            <a:noFill/>
            <a:miter lim="800000"/>
            <a:headEnd/>
            <a:tailEnd/>
          </a:ln>
        </p:spPr>
      </p:pic>
      <p:pic>
        <p:nvPicPr>
          <p:cNvPr id="16" name="Picture 2"/>
          <p:cNvPicPr>
            <a:picLocks noChangeAspect="1" noChangeArrowheads="1"/>
          </p:cNvPicPr>
          <p:nvPr/>
        </p:nvPicPr>
        <p:blipFill>
          <a:blip r:embed="rId6" cstate="print"/>
          <a:srcRect/>
          <a:stretch>
            <a:fillRect/>
          </a:stretch>
        </p:blipFill>
        <p:spPr bwMode="auto">
          <a:xfrm>
            <a:off x="107504" y="5271893"/>
            <a:ext cx="1936377" cy="1469475"/>
          </a:xfrm>
          <a:prstGeom prst="rect">
            <a:avLst/>
          </a:prstGeom>
          <a:noFill/>
          <a:ln w="9525">
            <a:noFill/>
            <a:miter lim="800000"/>
            <a:headEnd/>
            <a:tailEnd/>
          </a:ln>
        </p:spPr>
      </p:pic>
      <p:sp>
        <p:nvSpPr>
          <p:cNvPr id="17" name="TextBox 16"/>
          <p:cNvSpPr txBox="1"/>
          <p:nvPr/>
        </p:nvSpPr>
        <p:spPr>
          <a:xfrm>
            <a:off x="2051720" y="6233537"/>
            <a:ext cx="2520280" cy="369332"/>
          </a:xfrm>
          <a:prstGeom prst="rect">
            <a:avLst/>
          </a:prstGeom>
          <a:noFill/>
        </p:spPr>
        <p:txBody>
          <a:bodyPr wrap="square" rtlCol="0">
            <a:spAutoFit/>
          </a:bodyPr>
          <a:lstStyle/>
          <a:p>
            <a:pPr algn="ctr"/>
            <a:r>
              <a:rPr lang="en-GB" sz="900" dirty="0" smtClean="0"/>
              <a:t>All </a:t>
            </a:r>
            <a:r>
              <a:rPr lang="en-GB" sz="900" dirty="0" smtClean="0"/>
              <a:t>images  are from</a:t>
            </a:r>
          </a:p>
          <a:p>
            <a:pPr algn="ctr"/>
            <a:r>
              <a:rPr lang="en-GB" sz="900" dirty="0" smtClean="0"/>
              <a:t>http</a:t>
            </a:r>
            <a:r>
              <a:rPr lang="en-GB" sz="900" dirty="0" smtClean="0"/>
              <a:t>://www.petercallesen.com</a:t>
            </a:r>
            <a:r>
              <a:rPr lang="en-GB" sz="900" dirty="0" smtClean="0"/>
              <a:t>/</a:t>
            </a:r>
            <a:endParaRPr lang="en-GB" sz="9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124744"/>
            <a:ext cx="8229600" cy="4709120"/>
          </a:xfrm>
        </p:spPr>
        <p:txBody>
          <a:bodyPr>
            <a:noAutofit/>
          </a:bodyPr>
          <a:lstStyle/>
          <a:p>
            <a:pPr algn="ctr">
              <a:buNone/>
            </a:pPr>
            <a:r>
              <a:rPr lang="en-GB" sz="1500" b="1" dirty="0" smtClean="0"/>
              <a:t>‘</a:t>
            </a:r>
            <a:r>
              <a:rPr lang="en-GB" sz="1500" b="1" dirty="0" smtClean="0"/>
              <a:t>Lately </a:t>
            </a:r>
            <a:r>
              <a:rPr lang="en-GB" sz="1500" b="1" dirty="0"/>
              <a:t>I have worked almost exclusively with white paper [...] A large part of my work is made from A4 sheets of paper. It is probably the most common and consumed media used for carrying information today. This is why we rarely notice the actual materiality of the A4 paper</a:t>
            </a:r>
            <a:r>
              <a:rPr lang="en-GB" sz="1500" b="1" dirty="0" smtClean="0"/>
              <a:t>.’</a:t>
            </a:r>
          </a:p>
          <a:p>
            <a:pPr algn="ctr">
              <a:buNone/>
            </a:pPr>
            <a:endParaRPr lang="en-GB" sz="1500" b="1" dirty="0" smtClean="0"/>
          </a:p>
          <a:p>
            <a:r>
              <a:rPr lang="en-GB" sz="1500" dirty="0"/>
              <a:t>The above quotation emphasises what I like about Callesen’s </a:t>
            </a:r>
            <a:r>
              <a:rPr lang="en-GB" sz="1500" dirty="0" smtClean="0"/>
              <a:t>artwork: his </a:t>
            </a:r>
            <a:r>
              <a:rPr lang="en-GB" sz="1500" dirty="0"/>
              <a:t>use of such an ordinary everyday expendable material to create intricate clever works of art</a:t>
            </a:r>
            <a:r>
              <a:rPr lang="en-GB" sz="1500" dirty="0" smtClean="0"/>
              <a:t>.</a:t>
            </a:r>
            <a:endParaRPr lang="en-GB" sz="1500" dirty="0"/>
          </a:p>
          <a:p>
            <a:r>
              <a:rPr lang="en-GB" sz="1500" dirty="0"/>
              <a:t>Through his </a:t>
            </a:r>
            <a:r>
              <a:rPr lang="en-GB" sz="1500" dirty="0" err="1"/>
              <a:t>papercutting</a:t>
            </a:r>
            <a:r>
              <a:rPr lang="en-GB" sz="1500" dirty="0"/>
              <a:t> work Callesen changes the nature of the medium: </a:t>
            </a:r>
            <a:r>
              <a:rPr lang="en-GB" sz="1500" dirty="0" smtClean="0"/>
              <a:t>white </a:t>
            </a:r>
            <a:r>
              <a:rPr lang="en-GB" sz="1500" dirty="0"/>
              <a:t>paper is no longer clinical, dull, two-dimensional; it becomes alive, something of beauty and romance</a:t>
            </a:r>
            <a:r>
              <a:rPr lang="en-GB" sz="1500" dirty="0" smtClean="0"/>
              <a:t>.</a:t>
            </a:r>
          </a:p>
          <a:p>
            <a:r>
              <a:rPr lang="en-GB" sz="1500" dirty="0" smtClean="0"/>
              <a:t>Callesen’s subject matter highlights the original dullness of the paper. Underpinned by a romantic theme, his work includes majestic pagodas (</a:t>
            </a:r>
            <a:r>
              <a:rPr lang="en-GB" sz="1500" i="1" dirty="0" smtClean="0"/>
              <a:t>The Short Distance Between Time and Shadow</a:t>
            </a:r>
            <a:r>
              <a:rPr lang="en-GB" sz="1500" dirty="0" smtClean="0"/>
              <a:t>) and castles (</a:t>
            </a:r>
            <a:r>
              <a:rPr lang="en-GB" sz="1500" i="1" dirty="0" smtClean="0"/>
              <a:t>Impenetrable Castle</a:t>
            </a:r>
            <a:r>
              <a:rPr lang="en-GB" sz="1500" dirty="0" smtClean="0"/>
              <a:t>). </a:t>
            </a:r>
            <a:r>
              <a:rPr lang="en-GB" sz="1500" dirty="0" smtClean="0"/>
              <a:t>These </a:t>
            </a:r>
            <a:r>
              <a:rPr lang="en-GB" sz="1500" dirty="0" smtClean="0"/>
              <a:t>intricate designs show Callesen’s talents as a designer and as a creator</a:t>
            </a:r>
            <a:r>
              <a:rPr lang="en-GB" sz="1500" dirty="0" smtClean="0"/>
              <a:t>.</a:t>
            </a:r>
            <a:endParaRPr lang="en-GB" sz="1500" dirty="0"/>
          </a:p>
          <a:p>
            <a:r>
              <a:rPr lang="en-GB" sz="1500" dirty="0"/>
              <a:t>The theme of mortality features </a:t>
            </a:r>
            <a:r>
              <a:rPr lang="en-GB" sz="1500" dirty="0" smtClean="0"/>
              <a:t>heavily. </a:t>
            </a:r>
            <a:r>
              <a:rPr lang="en-GB" sz="1500" i="1" dirty="0"/>
              <a:t>Running Fire II</a:t>
            </a:r>
            <a:r>
              <a:rPr lang="en-GB" sz="1500" dirty="0"/>
              <a:t>, </a:t>
            </a:r>
            <a:r>
              <a:rPr lang="en-GB" sz="1500" i="1" dirty="0"/>
              <a:t>Walking Snail</a:t>
            </a:r>
            <a:r>
              <a:rPr lang="en-GB" sz="1500" dirty="0"/>
              <a:t>, </a:t>
            </a:r>
            <a:r>
              <a:rPr lang="en-GB" sz="1500" i="1" dirty="0" err="1"/>
              <a:t>Eismeer</a:t>
            </a:r>
            <a:r>
              <a:rPr lang="en-GB" sz="1500" dirty="0"/>
              <a:t>, </a:t>
            </a:r>
            <a:r>
              <a:rPr lang="en-GB" sz="1500" dirty="0" smtClean="0"/>
              <a:t>and </a:t>
            </a:r>
            <a:r>
              <a:rPr lang="en-GB" sz="1500" i="1" dirty="0" smtClean="0"/>
              <a:t>Looking </a:t>
            </a:r>
            <a:r>
              <a:rPr lang="en-GB" sz="1500" i="1" dirty="0"/>
              <a:t>Back</a:t>
            </a:r>
            <a:r>
              <a:rPr lang="en-GB" sz="1500" dirty="0"/>
              <a:t> </a:t>
            </a:r>
            <a:r>
              <a:rPr lang="en-GB" sz="1500" dirty="0" smtClean="0"/>
              <a:t>contemplate the passage </a:t>
            </a:r>
            <a:r>
              <a:rPr lang="en-GB" sz="1500" dirty="0"/>
              <a:t>from life to death. These pieces have a tension within </a:t>
            </a:r>
            <a:r>
              <a:rPr lang="en-GB" sz="1500" dirty="0" smtClean="0"/>
              <a:t>them, a feeling that something is happening which gives a sense of the passage of time. </a:t>
            </a:r>
          </a:p>
          <a:p>
            <a:r>
              <a:rPr lang="en-GB" sz="1500" dirty="0" smtClean="0"/>
              <a:t>The fragility and disposability of the paper reflects the theme of mortality.</a:t>
            </a:r>
            <a:endParaRPr lang="en-GB" sz="1500" dirty="0"/>
          </a:p>
          <a:p>
            <a:r>
              <a:rPr lang="en-GB" sz="1500" dirty="0" smtClean="0"/>
              <a:t>Callesen </a:t>
            </a:r>
            <a:r>
              <a:rPr lang="en-GB" sz="1500" dirty="0" smtClean="0"/>
              <a:t>uses negative space to great </a:t>
            </a:r>
            <a:r>
              <a:rPr lang="en-GB" sz="1500" dirty="0" smtClean="0"/>
              <a:t>success, bringing </a:t>
            </a:r>
            <a:r>
              <a:rPr lang="en-GB" sz="1500" dirty="0" smtClean="0"/>
              <a:t>subjects to life by giving them </a:t>
            </a:r>
            <a:r>
              <a:rPr lang="en-GB" sz="1500" dirty="0" smtClean="0"/>
              <a:t>shadows </a:t>
            </a:r>
            <a:r>
              <a:rPr lang="en-GB" sz="1500" dirty="0" smtClean="0"/>
              <a:t>and </a:t>
            </a:r>
            <a:r>
              <a:rPr lang="en-GB" sz="1500" dirty="0" smtClean="0"/>
              <a:t>furthering their three-dimensionality. This emphasises </a:t>
            </a:r>
            <a:r>
              <a:rPr lang="en-GB" sz="1500" dirty="0" smtClean="0"/>
              <a:t>the transformation from </a:t>
            </a:r>
            <a:r>
              <a:rPr lang="en-GB" sz="1500" dirty="0" smtClean="0"/>
              <a:t>two dimensional </a:t>
            </a:r>
            <a:r>
              <a:rPr lang="en-GB" sz="1500" dirty="0" smtClean="0"/>
              <a:t>to </a:t>
            </a:r>
            <a:r>
              <a:rPr lang="en-GB" sz="1500" dirty="0" smtClean="0"/>
              <a:t>three </a:t>
            </a:r>
            <a:r>
              <a:rPr lang="en-GB" sz="1500" dirty="0" smtClean="0"/>
              <a:t>dimensional and adds </a:t>
            </a:r>
            <a:r>
              <a:rPr lang="en-GB" sz="1500" dirty="0" smtClean="0"/>
              <a:t>another aspect to the narrative of a piece. Ultimately </a:t>
            </a:r>
            <a:r>
              <a:rPr lang="en-GB" sz="1500" dirty="0" smtClean="0"/>
              <a:t>Callesen’s </a:t>
            </a:r>
            <a:r>
              <a:rPr lang="en-GB" sz="1500" dirty="0" smtClean="0"/>
              <a:t>use of negative space makes his </a:t>
            </a:r>
            <a:r>
              <a:rPr lang="en-GB" sz="1500" dirty="0" smtClean="0"/>
              <a:t>work</a:t>
            </a:r>
            <a:r>
              <a:rPr lang="en-GB" sz="1500" dirty="0" smtClean="0"/>
              <a:t> </a:t>
            </a:r>
            <a:r>
              <a:rPr lang="en-GB" sz="1500" dirty="0" smtClean="0"/>
              <a:t>more </a:t>
            </a:r>
            <a:r>
              <a:rPr lang="en-GB" sz="1500" dirty="0" smtClean="0"/>
              <a:t>relatable through increasing the realism of his work.</a:t>
            </a:r>
          </a:p>
          <a:p>
            <a:pPr>
              <a:buNone/>
            </a:pPr>
            <a:endParaRPr lang="en-GB" sz="15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900" dirty="0" smtClean="0"/>
              <a:t>Walter Bailey</a:t>
            </a:r>
            <a:r>
              <a:rPr lang="en-GB" sz="1800" dirty="0" smtClean="0"/>
              <a:t/>
            </a:r>
            <a:br>
              <a:rPr lang="en-GB" sz="1800" dirty="0" smtClean="0"/>
            </a:br>
            <a:endParaRPr lang="en-GB" sz="1800" dirty="0"/>
          </a:p>
        </p:txBody>
      </p:sp>
      <p:pic>
        <p:nvPicPr>
          <p:cNvPr id="74754" name="Picture 2"/>
          <p:cNvPicPr>
            <a:picLocks noGrp="1" noChangeAspect="1" noChangeArrowheads="1"/>
          </p:cNvPicPr>
          <p:nvPr>
            <p:ph idx="1"/>
          </p:nvPr>
        </p:nvPicPr>
        <p:blipFill>
          <a:blip r:embed="rId2" cstate="print"/>
          <a:srcRect/>
          <a:stretch>
            <a:fillRect/>
          </a:stretch>
        </p:blipFill>
        <p:spPr bwMode="auto">
          <a:xfrm>
            <a:off x="2874764" y="1600200"/>
            <a:ext cx="3394472" cy="4525963"/>
          </a:xfrm>
          <a:prstGeom prst="rect">
            <a:avLst/>
          </a:prstGeom>
          <a:noFill/>
          <a:ln w="9525">
            <a:noFill/>
            <a:miter lim="800000"/>
            <a:headEnd/>
            <a:tailEnd/>
          </a:ln>
          <a:effectLst/>
        </p:spPr>
      </p:pic>
      <p:sp>
        <p:nvSpPr>
          <p:cNvPr id="6" name="TextBox 5"/>
          <p:cNvSpPr txBox="1"/>
          <p:nvPr/>
        </p:nvSpPr>
        <p:spPr>
          <a:xfrm>
            <a:off x="6372200" y="1628800"/>
            <a:ext cx="2664296" cy="1077218"/>
          </a:xfrm>
          <a:prstGeom prst="rect">
            <a:avLst/>
          </a:prstGeom>
          <a:noFill/>
        </p:spPr>
        <p:txBody>
          <a:bodyPr wrap="square" rtlCol="0">
            <a:spAutoFit/>
          </a:bodyPr>
          <a:lstStyle/>
          <a:p>
            <a:r>
              <a:rPr lang="en-GB" sz="1600" i="1" dirty="0"/>
              <a:t>Sophia</a:t>
            </a:r>
            <a:r>
              <a:rPr lang="en-GB" sz="1600" dirty="0"/>
              <a:t> </a:t>
            </a:r>
            <a:endParaRPr lang="en-GB" sz="1600" dirty="0" smtClean="0"/>
          </a:p>
          <a:p>
            <a:r>
              <a:rPr lang="en-GB" sz="1600" dirty="0" smtClean="0"/>
              <a:t>Scorched </a:t>
            </a:r>
            <a:r>
              <a:rPr lang="en-GB" sz="1600" dirty="0"/>
              <a:t>English oak</a:t>
            </a:r>
            <a:br>
              <a:rPr lang="en-GB" sz="1600" dirty="0"/>
            </a:br>
            <a:r>
              <a:rPr lang="en-GB" sz="1600" dirty="0" smtClean="0"/>
              <a:t>260cm x 67cm x </a:t>
            </a:r>
            <a:r>
              <a:rPr lang="en-GB" sz="1600" dirty="0" smtClean="0"/>
              <a:t>50cm</a:t>
            </a:r>
          </a:p>
          <a:p>
            <a:endParaRPr lang="en-GB" sz="1600" dirty="0"/>
          </a:p>
        </p:txBody>
      </p:sp>
      <p:sp>
        <p:nvSpPr>
          <p:cNvPr id="8" name="TextBox 7"/>
          <p:cNvSpPr txBox="1"/>
          <p:nvPr/>
        </p:nvSpPr>
        <p:spPr>
          <a:xfrm>
            <a:off x="323528" y="1989415"/>
            <a:ext cx="2232248" cy="4031873"/>
          </a:xfrm>
          <a:prstGeom prst="rect">
            <a:avLst/>
          </a:prstGeom>
          <a:noFill/>
        </p:spPr>
        <p:txBody>
          <a:bodyPr wrap="square" rtlCol="0">
            <a:spAutoFit/>
          </a:bodyPr>
          <a:lstStyle/>
          <a:p>
            <a:r>
              <a:rPr lang="en-GB" sz="1600" i="1" dirty="0" smtClean="0"/>
              <a:t>‘Responding </a:t>
            </a:r>
            <a:r>
              <a:rPr lang="en-GB" sz="1600" i="1" dirty="0" smtClean="0"/>
              <a:t>to the limitations and possibilities inherent in a fallen tree creates a dynamic dialogue with the material. Carving directly with a chainsaw is a fast and intuitive method, allowing for a focused realisation of imagined form. My work in landscape and for interiors seeks to create surprise, mystery, I am at heart a celebrant</a:t>
            </a:r>
            <a:r>
              <a:rPr lang="en-GB" sz="1600" i="1" dirty="0" smtClean="0"/>
              <a:t>.’ </a:t>
            </a:r>
            <a:r>
              <a:rPr lang="en-GB" sz="1600" i="1" dirty="0" smtClean="0"/>
              <a:t/>
            </a:r>
            <a:br>
              <a:rPr lang="en-GB" sz="1600" i="1" dirty="0" smtClean="0"/>
            </a:br>
            <a:endParaRPr lang="en-GB" sz="1600" i="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000" dirty="0" smtClean="0"/>
              <a:t>Single Double </a:t>
            </a:r>
            <a:r>
              <a:rPr lang="en-GB" sz="2000" dirty="0" smtClean="0"/>
              <a:t>Bed </a:t>
            </a:r>
            <a:r>
              <a:rPr lang="en-GB" sz="2000" dirty="0" smtClean="0"/>
              <a:t/>
            </a:r>
            <a:br>
              <a:rPr lang="en-GB" sz="2000" dirty="0" smtClean="0"/>
            </a:br>
            <a:r>
              <a:rPr lang="en-GB" sz="1600" i="1" dirty="0" smtClean="0"/>
              <a:t>Acid-free A4 80gsm paper and </a:t>
            </a:r>
            <a:r>
              <a:rPr lang="en-GB" sz="1600" i="1" dirty="0" smtClean="0"/>
              <a:t>glue</a:t>
            </a:r>
            <a:br>
              <a:rPr lang="en-GB" sz="1600" i="1" dirty="0" smtClean="0"/>
            </a:br>
            <a:r>
              <a:rPr lang="en-GB" sz="1600" i="1" dirty="0" smtClean="0"/>
              <a:t> </a:t>
            </a:r>
            <a:r>
              <a:rPr lang="en-GB" sz="1600" i="1" dirty="0" smtClean="0"/>
              <a:t>2005</a:t>
            </a:r>
            <a:r>
              <a:rPr lang="en-GB" sz="1600" i="1" dirty="0" smtClean="0"/>
              <a:t/>
            </a:r>
            <a:br>
              <a:rPr lang="en-GB" sz="1600" i="1" dirty="0" smtClean="0"/>
            </a:br>
            <a:endParaRPr lang="en-GB" sz="1600" i="1" dirty="0"/>
          </a:p>
        </p:txBody>
      </p:sp>
      <p:pic>
        <p:nvPicPr>
          <p:cNvPr id="130050" name="Picture 2"/>
          <p:cNvPicPr>
            <a:picLocks noGrp="1" noChangeAspect="1" noChangeArrowheads="1"/>
          </p:cNvPicPr>
          <p:nvPr>
            <p:ph idx="1"/>
          </p:nvPr>
        </p:nvPicPr>
        <p:blipFill>
          <a:blip r:embed="rId2" cstate="print"/>
          <a:srcRect/>
          <a:stretch>
            <a:fillRect/>
          </a:stretch>
        </p:blipFill>
        <p:spPr bwMode="auto">
          <a:xfrm>
            <a:off x="1556994" y="1700808"/>
            <a:ext cx="6399382" cy="36004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000" dirty="0" smtClean="0"/>
              <a:t>Running Fire </a:t>
            </a:r>
            <a:r>
              <a:rPr lang="en-GB" sz="2000" dirty="0" smtClean="0"/>
              <a:t>II</a:t>
            </a:r>
            <a:r>
              <a:rPr lang="en-GB" sz="1800" dirty="0" smtClean="0"/>
              <a:t/>
            </a:r>
            <a:br>
              <a:rPr lang="en-GB" sz="1800" dirty="0" smtClean="0"/>
            </a:br>
            <a:r>
              <a:rPr lang="en-GB" sz="1600" i="1" dirty="0" smtClean="0"/>
              <a:t>Acid free A4 115gsm paper and glue</a:t>
            </a:r>
            <a:br>
              <a:rPr lang="en-GB" sz="1600" i="1" dirty="0" smtClean="0"/>
            </a:br>
            <a:r>
              <a:rPr lang="en-GB" sz="1600" i="1" dirty="0" smtClean="0"/>
              <a:t> 2010</a:t>
            </a:r>
            <a:endParaRPr lang="en-GB" sz="1600" i="1" dirty="0"/>
          </a:p>
        </p:txBody>
      </p:sp>
      <p:pic>
        <p:nvPicPr>
          <p:cNvPr id="123906" name="Picture 2"/>
          <p:cNvPicPr>
            <a:picLocks noGrp="1" noChangeAspect="1" noChangeArrowheads="1"/>
          </p:cNvPicPr>
          <p:nvPr>
            <p:ph idx="1"/>
          </p:nvPr>
        </p:nvPicPr>
        <p:blipFill>
          <a:blip r:embed="rId2" cstate="print"/>
          <a:srcRect/>
          <a:stretch>
            <a:fillRect/>
          </a:stretch>
        </p:blipFill>
        <p:spPr bwMode="auto">
          <a:xfrm>
            <a:off x="1238250" y="1643856"/>
            <a:ext cx="6667500" cy="443865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000" dirty="0" smtClean="0"/>
              <a:t>Walking Snail</a:t>
            </a:r>
            <a:r>
              <a:rPr lang="en-GB" sz="2000" dirty="0" smtClean="0"/>
              <a:t/>
            </a:r>
            <a:br>
              <a:rPr lang="en-GB" sz="2000" dirty="0" smtClean="0"/>
            </a:br>
            <a:r>
              <a:rPr lang="en-GB" sz="1600" i="1" dirty="0" smtClean="0"/>
              <a:t>Acid free A4 115gsm paper and glue</a:t>
            </a:r>
            <a:br>
              <a:rPr lang="en-GB" sz="1600" i="1" dirty="0" smtClean="0"/>
            </a:br>
            <a:r>
              <a:rPr lang="en-GB" sz="1600" i="1" dirty="0" smtClean="0"/>
              <a:t> 2006 </a:t>
            </a:r>
            <a:br>
              <a:rPr lang="en-GB" sz="1600" i="1" dirty="0" smtClean="0"/>
            </a:br>
            <a:endParaRPr lang="en-GB" sz="1600" i="1" dirty="0"/>
          </a:p>
        </p:txBody>
      </p:sp>
      <p:pic>
        <p:nvPicPr>
          <p:cNvPr id="124930" name="Picture 2"/>
          <p:cNvPicPr>
            <a:picLocks noGrp="1" noChangeAspect="1" noChangeArrowheads="1"/>
          </p:cNvPicPr>
          <p:nvPr>
            <p:ph idx="1"/>
          </p:nvPr>
        </p:nvPicPr>
        <p:blipFill>
          <a:blip r:embed="rId2" cstate="print"/>
          <a:srcRect/>
          <a:stretch>
            <a:fillRect/>
          </a:stretch>
        </p:blipFill>
        <p:spPr bwMode="auto">
          <a:xfrm>
            <a:off x="2024062" y="2167731"/>
            <a:ext cx="5095875" cy="33909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000" dirty="0" err="1" smtClean="0"/>
              <a:t>Eismeer</a:t>
            </a:r>
            <a:r>
              <a:rPr lang="en-GB" sz="2000" i="1" dirty="0" smtClean="0"/>
              <a:t> </a:t>
            </a:r>
            <a:r>
              <a:rPr lang="en-GB" sz="1600" i="1" dirty="0" smtClean="0"/>
              <a:t/>
            </a:r>
            <a:br>
              <a:rPr lang="en-GB" sz="1600" i="1" dirty="0" smtClean="0"/>
            </a:br>
            <a:r>
              <a:rPr lang="en-GB" sz="1600" i="1" dirty="0" smtClean="0"/>
              <a:t>Acid </a:t>
            </a:r>
            <a:r>
              <a:rPr lang="en-GB" sz="1600" i="1" dirty="0" smtClean="0"/>
              <a:t>free A4 80gsm paper and </a:t>
            </a:r>
            <a:r>
              <a:rPr lang="en-GB" sz="1600" i="1" dirty="0" smtClean="0"/>
              <a:t>glue</a:t>
            </a:r>
            <a:br>
              <a:rPr lang="en-GB" sz="1600" i="1" dirty="0" smtClean="0"/>
            </a:br>
            <a:r>
              <a:rPr lang="en-GB" sz="1600" i="1" dirty="0" smtClean="0"/>
              <a:t>2006</a:t>
            </a:r>
            <a:endParaRPr lang="en-GB" sz="1600" i="1" dirty="0"/>
          </a:p>
        </p:txBody>
      </p:sp>
      <p:pic>
        <p:nvPicPr>
          <p:cNvPr id="125955" name="Picture 3"/>
          <p:cNvPicPr>
            <a:picLocks noGrp="1" noChangeAspect="1" noChangeArrowheads="1"/>
          </p:cNvPicPr>
          <p:nvPr>
            <p:ph idx="1"/>
          </p:nvPr>
        </p:nvPicPr>
        <p:blipFill>
          <a:blip r:embed="rId2" cstate="print"/>
          <a:srcRect/>
          <a:stretch>
            <a:fillRect/>
          </a:stretch>
        </p:blipFill>
        <p:spPr bwMode="auto">
          <a:xfrm>
            <a:off x="2081320" y="2205038"/>
            <a:ext cx="4981361" cy="33147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000" dirty="0" smtClean="0"/>
              <a:t>Looking </a:t>
            </a:r>
            <a:r>
              <a:rPr lang="en-GB" sz="2000" dirty="0" smtClean="0"/>
              <a:t>Back</a:t>
            </a:r>
            <a:br>
              <a:rPr lang="en-GB" sz="2000" dirty="0" smtClean="0"/>
            </a:br>
            <a:r>
              <a:rPr lang="en-GB" sz="1600" i="1" dirty="0" smtClean="0"/>
              <a:t> Acid </a:t>
            </a:r>
            <a:r>
              <a:rPr lang="en-GB" sz="1600" i="1" dirty="0" smtClean="0"/>
              <a:t>free A4 115gsm paper and glue</a:t>
            </a:r>
            <a:br>
              <a:rPr lang="en-GB" sz="1600" i="1" dirty="0" smtClean="0"/>
            </a:br>
            <a:r>
              <a:rPr lang="en-GB" sz="1600" i="1" dirty="0" smtClean="0"/>
              <a:t> </a:t>
            </a:r>
            <a:r>
              <a:rPr lang="en-GB" sz="1600" i="1" dirty="0" smtClean="0"/>
              <a:t>2006</a:t>
            </a:r>
            <a:r>
              <a:rPr lang="en-GB" sz="1600" i="1" dirty="0" smtClean="0"/>
              <a:t/>
            </a:r>
            <a:br>
              <a:rPr lang="en-GB" sz="1600" i="1" dirty="0" smtClean="0"/>
            </a:br>
            <a:endParaRPr lang="en-GB" sz="1600" i="1" dirty="0"/>
          </a:p>
        </p:txBody>
      </p:sp>
      <p:pic>
        <p:nvPicPr>
          <p:cNvPr id="126978" name="Picture 2"/>
          <p:cNvPicPr>
            <a:picLocks noGrp="1" noChangeAspect="1" noChangeArrowheads="1"/>
          </p:cNvPicPr>
          <p:nvPr>
            <p:ph idx="1"/>
          </p:nvPr>
        </p:nvPicPr>
        <p:blipFill>
          <a:blip r:embed="rId2" cstate="print"/>
          <a:srcRect/>
          <a:stretch>
            <a:fillRect/>
          </a:stretch>
        </p:blipFill>
        <p:spPr bwMode="auto">
          <a:xfrm>
            <a:off x="2024062" y="1929606"/>
            <a:ext cx="5095875" cy="386715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000" dirty="0" smtClean="0"/>
              <a:t>The Short Distance Between Time and </a:t>
            </a:r>
            <a:r>
              <a:rPr lang="en-GB" sz="2000" dirty="0" smtClean="0"/>
              <a:t>Shadow </a:t>
            </a:r>
            <a:r>
              <a:rPr lang="en-GB" sz="2000" dirty="0" smtClean="0"/>
              <a:t/>
            </a:r>
            <a:br>
              <a:rPr lang="en-GB" sz="2000" dirty="0" smtClean="0"/>
            </a:br>
            <a:r>
              <a:rPr lang="en-GB" sz="1600" i="1" dirty="0" smtClean="0"/>
              <a:t>Acid free A4 115gsm paper and </a:t>
            </a:r>
            <a:r>
              <a:rPr lang="en-GB" sz="1600" i="1" dirty="0" smtClean="0"/>
              <a:t>glue</a:t>
            </a:r>
            <a:br>
              <a:rPr lang="en-GB" sz="1600" i="1" dirty="0" smtClean="0"/>
            </a:br>
            <a:r>
              <a:rPr lang="en-GB" sz="1600" i="1" dirty="0" smtClean="0"/>
              <a:t> </a:t>
            </a:r>
            <a:r>
              <a:rPr lang="en-GB" sz="1600" i="1" dirty="0" smtClean="0"/>
              <a:t>2006</a:t>
            </a:r>
            <a:endParaRPr lang="en-GB" sz="1600" i="1" dirty="0"/>
          </a:p>
        </p:txBody>
      </p:sp>
      <p:pic>
        <p:nvPicPr>
          <p:cNvPr id="128002" name="Picture 2"/>
          <p:cNvPicPr>
            <a:picLocks noGrp="1" noChangeAspect="1" noChangeArrowheads="1"/>
          </p:cNvPicPr>
          <p:nvPr>
            <p:ph idx="1"/>
          </p:nvPr>
        </p:nvPicPr>
        <p:blipFill>
          <a:blip r:embed="rId2" cstate="print"/>
          <a:srcRect/>
          <a:stretch>
            <a:fillRect/>
          </a:stretch>
        </p:blipFill>
        <p:spPr bwMode="auto">
          <a:xfrm>
            <a:off x="2123728" y="2060848"/>
            <a:ext cx="5095875" cy="33909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000" dirty="0" smtClean="0"/>
              <a:t>Impenetrable </a:t>
            </a:r>
            <a:r>
              <a:rPr lang="en-GB" sz="2000" dirty="0" smtClean="0"/>
              <a:t>Castle</a:t>
            </a:r>
            <a:r>
              <a:rPr lang="en-GB" sz="2000" dirty="0" smtClean="0"/>
              <a:t/>
            </a:r>
            <a:br>
              <a:rPr lang="en-GB" sz="2000" dirty="0" smtClean="0"/>
            </a:br>
            <a:r>
              <a:rPr lang="en-GB" sz="1600" i="1" dirty="0" smtClean="0"/>
              <a:t>Acid </a:t>
            </a:r>
            <a:r>
              <a:rPr lang="en-GB" sz="1600" i="1" dirty="0" smtClean="0"/>
              <a:t>free A4 115gsm paper and </a:t>
            </a:r>
            <a:r>
              <a:rPr lang="en-GB" sz="1600" i="1" dirty="0" smtClean="0"/>
              <a:t>glue</a:t>
            </a:r>
            <a:br>
              <a:rPr lang="en-GB" sz="1600" i="1" dirty="0" smtClean="0"/>
            </a:br>
            <a:r>
              <a:rPr lang="en-GB" sz="1600" i="1" dirty="0" smtClean="0"/>
              <a:t>2005</a:t>
            </a:r>
            <a:endParaRPr lang="en-GB" sz="1600" i="1" dirty="0"/>
          </a:p>
        </p:txBody>
      </p:sp>
      <p:pic>
        <p:nvPicPr>
          <p:cNvPr id="129026" name="Picture 2"/>
          <p:cNvPicPr>
            <a:picLocks noGrp="1" noChangeAspect="1" noChangeArrowheads="1"/>
          </p:cNvPicPr>
          <p:nvPr>
            <p:ph idx="1"/>
          </p:nvPr>
        </p:nvPicPr>
        <p:blipFill>
          <a:blip r:embed="rId2" cstate="print"/>
          <a:srcRect/>
          <a:stretch>
            <a:fillRect/>
          </a:stretch>
        </p:blipFill>
        <p:spPr bwMode="auto">
          <a:xfrm>
            <a:off x="2024062" y="2191544"/>
            <a:ext cx="5095875" cy="3343275"/>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Future</a:t>
            </a:r>
            <a:endParaRPr lang="en-GB" dirty="0"/>
          </a:p>
        </p:txBody>
      </p:sp>
      <p:sp>
        <p:nvSpPr>
          <p:cNvPr id="3" name="Content Placeholder 2"/>
          <p:cNvSpPr>
            <a:spLocks noGrp="1"/>
          </p:cNvSpPr>
          <p:nvPr>
            <p:ph idx="1"/>
          </p:nvPr>
        </p:nvSpPr>
        <p:spPr/>
        <p:txBody>
          <a:bodyPr>
            <a:normAutofit/>
          </a:bodyPr>
          <a:lstStyle/>
          <a:p>
            <a:pPr>
              <a:buNone/>
            </a:pPr>
            <a:r>
              <a:rPr lang="en-GB" sz="2000" dirty="0" smtClean="0"/>
              <a:t>Below I list what I am particularly interested in studying on the Foundation</a:t>
            </a:r>
            <a:endParaRPr lang="en-GB" sz="2000" dirty="0"/>
          </a:p>
          <a:p>
            <a:pPr>
              <a:buNone/>
            </a:pPr>
            <a:r>
              <a:rPr lang="en-GB" sz="2000" dirty="0" smtClean="0"/>
              <a:t>course:</a:t>
            </a:r>
          </a:p>
          <a:p>
            <a:endParaRPr lang="en-GB" sz="2000" dirty="0" smtClean="0"/>
          </a:p>
          <a:p>
            <a:pPr>
              <a:buNone/>
            </a:pPr>
            <a:endParaRPr lang="en-GB" sz="2000" dirty="0" smtClean="0"/>
          </a:p>
          <a:p>
            <a:r>
              <a:rPr lang="en-GB" sz="2000" dirty="0" smtClean="0"/>
              <a:t>Screen printing</a:t>
            </a:r>
          </a:p>
          <a:p>
            <a:r>
              <a:rPr lang="en-GB" sz="2000" dirty="0" smtClean="0"/>
              <a:t>Textiles</a:t>
            </a:r>
          </a:p>
          <a:p>
            <a:r>
              <a:rPr lang="en-GB" sz="2000" dirty="0" smtClean="0"/>
              <a:t>Film photography</a:t>
            </a:r>
          </a:p>
          <a:p>
            <a:r>
              <a:rPr lang="en-GB" sz="2000" dirty="0" smtClean="0"/>
              <a:t>Fashion Design</a:t>
            </a:r>
            <a:endParaRPr lang="en-GB" sz="2000" dirty="0" smtClean="0"/>
          </a:p>
          <a:p>
            <a:r>
              <a:rPr lang="en-GB" sz="2000" dirty="0" smtClean="0"/>
              <a:t>Large </a:t>
            </a:r>
            <a:r>
              <a:rPr lang="en-GB" sz="2000" dirty="0" smtClean="0"/>
              <a:t>scale pieces</a:t>
            </a:r>
          </a:p>
          <a:p>
            <a:r>
              <a:rPr lang="en-GB" sz="2000" dirty="0" smtClean="0"/>
              <a:t>Sculpture</a:t>
            </a:r>
            <a:endParaRPr lang="en-GB" sz="2000" dirty="0" smtClean="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1800" dirty="0" smtClean="0"/>
              <a:t>Walter Bailey</a:t>
            </a:r>
            <a:br>
              <a:rPr lang="en-GB" sz="1800" dirty="0" smtClean="0"/>
            </a:br>
            <a:r>
              <a:rPr lang="en-GB" sz="1800" i="1" dirty="0" smtClean="0"/>
              <a:t>Unfurling</a:t>
            </a:r>
            <a:r>
              <a:rPr lang="en-GB" sz="1800" dirty="0"/>
              <a:t/>
            </a:r>
            <a:br>
              <a:rPr lang="en-GB" sz="1800" dirty="0"/>
            </a:br>
            <a:r>
              <a:rPr lang="en-GB" sz="1800" dirty="0" smtClean="0"/>
              <a:t> charred oak</a:t>
            </a:r>
            <a:br>
              <a:rPr lang="en-GB" sz="1800" dirty="0" smtClean="0"/>
            </a:br>
            <a:r>
              <a:rPr lang="en-GB" sz="1800" dirty="0" smtClean="0"/>
              <a:t>235cm x 150cm</a:t>
            </a:r>
            <a:endParaRPr lang="en-GB" sz="1800" dirty="0"/>
          </a:p>
        </p:txBody>
      </p:sp>
      <p:pic>
        <p:nvPicPr>
          <p:cNvPr id="75778" name="Picture 2"/>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1800" dirty="0" smtClean="0"/>
              <a:t>Walter Bailey</a:t>
            </a:r>
            <a:br>
              <a:rPr lang="en-GB" sz="1800" dirty="0" smtClean="0"/>
            </a:br>
            <a:r>
              <a:rPr lang="en-GB" sz="1800" i="1" dirty="0" smtClean="0"/>
              <a:t>Journey Work</a:t>
            </a:r>
            <a:r>
              <a:rPr lang="en-GB" sz="1800" dirty="0" smtClean="0"/>
              <a:t/>
            </a:r>
            <a:br>
              <a:rPr lang="en-GB" sz="1800" dirty="0" smtClean="0"/>
            </a:br>
            <a:r>
              <a:rPr lang="en-GB" sz="1800" dirty="0"/>
              <a:t>S</a:t>
            </a:r>
            <a:r>
              <a:rPr lang="en-GB" sz="1800" dirty="0" smtClean="0"/>
              <a:t>corched and untreated oak</a:t>
            </a:r>
            <a:br>
              <a:rPr lang="en-GB" sz="1800" dirty="0" smtClean="0"/>
            </a:br>
            <a:r>
              <a:rPr lang="en-GB" sz="1800" dirty="0" smtClean="0"/>
              <a:t>approx. 1980cm x 270cm x 180cm</a:t>
            </a:r>
            <a:endParaRPr lang="en-GB" sz="1800" dirty="0"/>
          </a:p>
        </p:txBody>
      </p:sp>
      <p:pic>
        <p:nvPicPr>
          <p:cNvPr id="78850" name="Picture 2"/>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1800" dirty="0" smtClean="0"/>
              <a:t>Walter bailey</a:t>
            </a:r>
            <a:br>
              <a:rPr lang="en-GB" sz="1800" dirty="0" smtClean="0"/>
            </a:br>
            <a:r>
              <a:rPr lang="en-GB" sz="1800" i="1" dirty="0" smtClean="0"/>
              <a:t>On Stream III</a:t>
            </a:r>
            <a:br>
              <a:rPr lang="en-GB" sz="1800" i="1" dirty="0" smtClean="0"/>
            </a:br>
            <a:r>
              <a:rPr lang="en-GB" sz="1800" dirty="0" smtClean="0"/>
              <a:t>oak</a:t>
            </a:r>
            <a:br>
              <a:rPr lang="en-GB" sz="1800" dirty="0" smtClean="0"/>
            </a:br>
            <a:r>
              <a:rPr lang="en-GB" sz="1800" dirty="0" smtClean="0"/>
              <a:t>110cm x 340cm x 36cm</a:t>
            </a:r>
            <a:endParaRPr lang="en-GB" sz="1800" dirty="0"/>
          </a:p>
        </p:txBody>
      </p:sp>
      <p:pic>
        <p:nvPicPr>
          <p:cNvPr id="82946" name="Picture 2"/>
          <p:cNvPicPr>
            <a:picLocks noGrp="1" noChangeAspect="1" noChangeArrowheads="1"/>
          </p:cNvPicPr>
          <p:nvPr>
            <p:ph idx="1"/>
          </p:nvPr>
        </p:nvPicPr>
        <p:blipFill>
          <a:blip r:embed="rId2" cstate="print"/>
          <a:srcRect/>
          <a:stretch>
            <a:fillRect/>
          </a:stretch>
        </p:blipFill>
        <p:spPr bwMode="auto">
          <a:xfrm>
            <a:off x="2874764" y="1600200"/>
            <a:ext cx="3394472" cy="4525963"/>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Rick Kirby</a:t>
            </a:r>
            <a:endParaRPr lang="en-GB" dirty="0"/>
          </a:p>
        </p:txBody>
      </p:sp>
      <p:pic>
        <p:nvPicPr>
          <p:cNvPr id="5" name="Picture 2"/>
          <p:cNvPicPr>
            <a:picLocks noChangeAspect="1" noChangeArrowheads="1"/>
          </p:cNvPicPr>
          <p:nvPr/>
        </p:nvPicPr>
        <p:blipFill>
          <a:blip r:embed="rId2" cstate="print"/>
          <a:srcRect/>
          <a:stretch>
            <a:fillRect/>
          </a:stretch>
        </p:blipFill>
        <p:spPr bwMode="auto">
          <a:xfrm>
            <a:off x="2339752" y="1700808"/>
            <a:ext cx="3070436" cy="4093915"/>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srcRect/>
          <a:stretch>
            <a:fillRect/>
          </a:stretch>
        </p:blipFill>
        <p:spPr bwMode="auto">
          <a:xfrm>
            <a:off x="5580112" y="1520788"/>
            <a:ext cx="3233333" cy="2425000"/>
          </a:xfrm>
          <a:prstGeom prst="rect">
            <a:avLst/>
          </a:prstGeom>
          <a:noFill/>
          <a:ln w="9525">
            <a:noFill/>
            <a:miter lim="800000"/>
            <a:headEnd/>
            <a:tailEnd/>
          </a:ln>
          <a:effectLst/>
        </p:spPr>
      </p:pic>
      <p:pic>
        <p:nvPicPr>
          <p:cNvPr id="7" name="Picture 2"/>
          <p:cNvPicPr>
            <a:picLocks noChangeAspect="1" noChangeArrowheads="1"/>
          </p:cNvPicPr>
          <p:nvPr/>
        </p:nvPicPr>
        <p:blipFill>
          <a:blip r:embed="rId4" cstate="print"/>
          <a:srcRect/>
          <a:stretch>
            <a:fillRect/>
          </a:stretch>
        </p:blipFill>
        <p:spPr bwMode="auto">
          <a:xfrm>
            <a:off x="107504" y="2024844"/>
            <a:ext cx="2160240" cy="1620180"/>
          </a:xfrm>
          <a:prstGeom prst="rect">
            <a:avLst/>
          </a:prstGeom>
          <a:noFill/>
          <a:ln w="9525">
            <a:noFill/>
            <a:miter lim="800000"/>
            <a:headEnd/>
            <a:tailEnd/>
          </a:ln>
          <a:effectLst/>
        </p:spPr>
      </p:pic>
      <p:pic>
        <p:nvPicPr>
          <p:cNvPr id="8" name="Picture 2"/>
          <p:cNvPicPr>
            <a:picLocks noChangeAspect="1" noChangeArrowheads="1"/>
          </p:cNvPicPr>
          <p:nvPr/>
        </p:nvPicPr>
        <p:blipFill>
          <a:blip r:embed="rId5" cstate="print"/>
          <a:srcRect/>
          <a:stretch>
            <a:fillRect/>
          </a:stretch>
        </p:blipFill>
        <p:spPr bwMode="auto">
          <a:xfrm>
            <a:off x="269522" y="4221088"/>
            <a:ext cx="1566174" cy="2088232"/>
          </a:xfrm>
          <a:prstGeom prst="rect">
            <a:avLst/>
          </a:prstGeom>
          <a:noFill/>
          <a:ln w="9525">
            <a:noFill/>
            <a:miter lim="800000"/>
            <a:headEnd/>
            <a:tailEnd/>
          </a:ln>
          <a:effectLst/>
        </p:spPr>
      </p:pic>
      <p:pic>
        <p:nvPicPr>
          <p:cNvPr id="9" name="Picture 2"/>
          <p:cNvPicPr>
            <a:picLocks noChangeAspect="1" noChangeArrowheads="1"/>
          </p:cNvPicPr>
          <p:nvPr/>
        </p:nvPicPr>
        <p:blipFill>
          <a:blip r:embed="rId6" cstate="print"/>
          <a:srcRect/>
          <a:stretch>
            <a:fillRect/>
          </a:stretch>
        </p:blipFill>
        <p:spPr bwMode="auto">
          <a:xfrm>
            <a:off x="5508104" y="4149080"/>
            <a:ext cx="3089316" cy="2316987"/>
          </a:xfrm>
          <a:prstGeom prst="rect">
            <a:avLst/>
          </a:prstGeom>
          <a:noFill/>
          <a:ln w="9525">
            <a:noFill/>
            <a:miter lim="800000"/>
            <a:headEnd/>
            <a:tailEnd/>
          </a:ln>
          <a:effectLst/>
        </p:spPr>
      </p:pic>
      <p:pic>
        <p:nvPicPr>
          <p:cNvPr id="10" name="Picture 2"/>
          <p:cNvPicPr>
            <a:picLocks noChangeAspect="1" noChangeArrowheads="1"/>
          </p:cNvPicPr>
          <p:nvPr/>
        </p:nvPicPr>
        <p:blipFill>
          <a:blip r:embed="rId7" cstate="print"/>
          <a:srcRect/>
          <a:stretch>
            <a:fillRect/>
          </a:stretch>
        </p:blipFill>
        <p:spPr bwMode="auto">
          <a:xfrm>
            <a:off x="2123728" y="5414491"/>
            <a:ext cx="1481137" cy="1110853"/>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332656"/>
            <a:ext cx="8075240" cy="5112568"/>
          </a:xfrm>
        </p:spPr>
        <p:txBody>
          <a:bodyPr>
            <a:noAutofit/>
          </a:bodyPr>
          <a:lstStyle/>
          <a:p>
            <a:r>
              <a:rPr lang="en-GB" sz="1300" dirty="0" smtClean="0"/>
              <a:t>Rick Kirby </a:t>
            </a:r>
            <a:r>
              <a:rPr lang="en-GB" sz="1300" dirty="0" smtClean="0"/>
              <a:t>uses welded steel to </a:t>
            </a:r>
            <a:r>
              <a:rPr lang="en-GB" sz="1300" dirty="0" smtClean="0"/>
              <a:t>create sculptures of </a:t>
            </a:r>
            <a:r>
              <a:rPr lang="en-GB" sz="1300" dirty="0" smtClean="0"/>
              <a:t>the </a:t>
            </a:r>
            <a:r>
              <a:rPr lang="en-GB" sz="1300" dirty="0" smtClean="0"/>
              <a:t>human </a:t>
            </a:r>
            <a:endParaRPr lang="en-GB" sz="1300" dirty="0" smtClean="0"/>
          </a:p>
          <a:p>
            <a:pPr>
              <a:buNone/>
            </a:pPr>
            <a:r>
              <a:rPr lang="en-GB" sz="1300" dirty="0" smtClean="0"/>
              <a:t>	</a:t>
            </a:r>
            <a:r>
              <a:rPr lang="en-GB" sz="1300" dirty="0" smtClean="0"/>
              <a:t>form</a:t>
            </a:r>
            <a:r>
              <a:rPr lang="en-GB" sz="1300" dirty="0" smtClean="0"/>
              <a:t>.</a:t>
            </a:r>
          </a:p>
          <a:p>
            <a:r>
              <a:rPr lang="en-GB" sz="1300" dirty="0" smtClean="0"/>
              <a:t>Contrast </a:t>
            </a:r>
            <a:r>
              <a:rPr lang="en-GB" sz="1300" dirty="0" smtClean="0"/>
              <a:t>forms the basis of his </a:t>
            </a:r>
            <a:r>
              <a:rPr lang="en-GB" sz="1300" dirty="0" smtClean="0"/>
              <a:t>work; </a:t>
            </a:r>
            <a:r>
              <a:rPr lang="en-GB" sz="1300" dirty="0" smtClean="0"/>
              <a:t>t</a:t>
            </a:r>
            <a:r>
              <a:rPr lang="en-GB" sz="1300" dirty="0" smtClean="0"/>
              <a:t>he cold</a:t>
            </a:r>
            <a:r>
              <a:rPr lang="en-GB" sz="1300" dirty="0" smtClean="0"/>
              <a:t>, </a:t>
            </a:r>
            <a:r>
              <a:rPr lang="en-GB" sz="1300" dirty="0" smtClean="0"/>
              <a:t>hard, industrial </a:t>
            </a:r>
          </a:p>
          <a:p>
            <a:pPr>
              <a:buNone/>
            </a:pPr>
            <a:r>
              <a:rPr lang="en-GB" sz="1300" dirty="0" smtClean="0"/>
              <a:t>steel is shaped to mimic </a:t>
            </a:r>
            <a:r>
              <a:rPr lang="en-GB" sz="1300" dirty="0" smtClean="0"/>
              <a:t>the gentle curves of the human form. </a:t>
            </a:r>
          </a:p>
          <a:p>
            <a:r>
              <a:rPr lang="en-GB" sz="1300" dirty="0" smtClean="0"/>
              <a:t>Kirby’s sculptures challenge our perception of steel as a </a:t>
            </a:r>
            <a:r>
              <a:rPr lang="en-GB" sz="1300" dirty="0" smtClean="0"/>
              <a:t>material.</a:t>
            </a:r>
          </a:p>
          <a:p>
            <a:pPr>
              <a:buNone/>
            </a:pPr>
            <a:r>
              <a:rPr lang="en-GB" sz="1300" dirty="0" smtClean="0"/>
              <a:t>His </a:t>
            </a:r>
            <a:r>
              <a:rPr lang="en-GB" sz="1300" dirty="0" smtClean="0"/>
              <a:t>‘patchwork’ style of sculpting imbues the steel </a:t>
            </a:r>
            <a:r>
              <a:rPr lang="en-GB" sz="1300" dirty="0" smtClean="0"/>
              <a:t>with </a:t>
            </a:r>
            <a:r>
              <a:rPr lang="en-GB" sz="1300" dirty="0" smtClean="0"/>
              <a:t>more </a:t>
            </a:r>
            <a:r>
              <a:rPr lang="en-GB" sz="1300" dirty="0" smtClean="0"/>
              <a:t>human </a:t>
            </a:r>
          </a:p>
          <a:p>
            <a:pPr>
              <a:buNone/>
            </a:pPr>
            <a:r>
              <a:rPr lang="en-GB" sz="1300" dirty="0" smtClean="0"/>
              <a:t>qualities</a:t>
            </a:r>
            <a:r>
              <a:rPr lang="en-GB" sz="1300" dirty="0" smtClean="0"/>
              <a:t>: </a:t>
            </a:r>
            <a:r>
              <a:rPr lang="en-GB" sz="1300" dirty="0" smtClean="0"/>
              <a:t>the </a:t>
            </a:r>
            <a:r>
              <a:rPr lang="en-GB" sz="1300" dirty="0" smtClean="0"/>
              <a:t>way that the steel catches the </a:t>
            </a:r>
            <a:r>
              <a:rPr lang="en-GB" sz="1300" dirty="0" smtClean="0"/>
              <a:t>light</a:t>
            </a:r>
            <a:r>
              <a:rPr lang="en-GB" sz="1300" dirty="0" smtClean="0"/>
              <a:t>, the way </a:t>
            </a:r>
            <a:r>
              <a:rPr lang="en-GB" sz="1300" dirty="0" smtClean="0"/>
              <a:t>in </a:t>
            </a:r>
            <a:r>
              <a:rPr lang="en-GB" sz="1300" dirty="0" smtClean="0"/>
              <a:t>which </a:t>
            </a:r>
            <a:r>
              <a:rPr lang="en-GB" sz="1300" dirty="0" smtClean="0"/>
              <a:t>the</a:t>
            </a:r>
          </a:p>
          <a:p>
            <a:pPr>
              <a:buNone/>
            </a:pPr>
            <a:r>
              <a:rPr lang="en-GB" sz="1300" dirty="0" smtClean="0"/>
              <a:t>mild steel oxidises </a:t>
            </a:r>
            <a:r>
              <a:rPr lang="en-GB" sz="1300" dirty="0" smtClean="0"/>
              <a:t>with age, </a:t>
            </a:r>
            <a:r>
              <a:rPr lang="en-GB" sz="1300" dirty="0" smtClean="0"/>
              <a:t>rusting </a:t>
            </a:r>
            <a:r>
              <a:rPr lang="en-GB" sz="1300" dirty="0" smtClean="0"/>
              <a:t>at the </a:t>
            </a:r>
            <a:r>
              <a:rPr lang="en-GB" sz="1300" dirty="0" smtClean="0"/>
              <a:t>edges, turning </a:t>
            </a:r>
            <a:r>
              <a:rPr lang="en-GB" sz="1300" dirty="0" smtClean="0"/>
              <a:t>shades of </a:t>
            </a:r>
            <a:endParaRPr lang="en-GB" sz="1300" dirty="0" smtClean="0"/>
          </a:p>
          <a:p>
            <a:pPr>
              <a:buNone/>
            </a:pPr>
            <a:r>
              <a:rPr lang="en-GB" sz="1300" dirty="0" smtClean="0"/>
              <a:t>bronze and developing </a:t>
            </a:r>
            <a:r>
              <a:rPr lang="en-GB" sz="1300" dirty="0" smtClean="0"/>
              <a:t>imperfections</a:t>
            </a:r>
            <a:r>
              <a:rPr lang="en-GB" sz="1300" dirty="0" smtClean="0"/>
              <a:t>. These </a:t>
            </a:r>
            <a:r>
              <a:rPr lang="en-GB" sz="1300" dirty="0" smtClean="0"/>
              <a:t>imperfections </a:t>
            </a:r>
            <a:r>
              <a:rPr lang="en-GB" sz="1300" dirty="0" smtClean="0"/>
              <a:t>highlight </a:t>
            </a:r>
          </a:p>
          <a:p>
            <a:pPr>
              <a:buNone/>
            </a:pPr>
            <a:r>
              <a:rPr lang="en-GB" sz="1300" dirty="0" smtClean="0"/>
              <a:t>the uniqueness </a:t>
            </a:r>
            <a:r>
              <a:rPr lang="en-GB" sz="1300" dirty="0" smtClean="0"/>
              <a:t>of each sculpture rather in the </a:t>
            </a:r>
            <a:r>
              <a:rPr lang="en-GB" sz="1300" dirty="0" smtClean="0"/>
              <a:t>way human </a:t>
            </a:r>
          </a:p>
          <a:p>
            <a:pPr>
              <a:buNone/>
            </a:pPr>
            <a:r>
              <a:rPr lang="en-GB" sz="1300" dirty="0" smtClean="0"/>
              <a:t>imperfections do.</a:t>
            </a:r>
          </a:p>
          <a:p>
            <a:r>
              <a:rPr lang="en-GB" sz="1300" dirty="0" smtClean="0"/>
              <a:t>Thus Kirby breathes life into a material which is </a:t>
            </a:r>
            <a:r>
              <a:rPr lang="en-GB" sz="1300" dirty="0" smtClean="0"/>
              <a:t>cold and </a:t>
            </a:r>
            <a:r>
              <a:rPr lang="en-GB" sz="1300" dirty="0" smtClean="0"/>
              <a:t>lifeless</a:t>
            </a:r>
            <a:r>
              <a:rPr lang="en-GB" sz="1300" dirty="0" smtClean="0"/>
              <a:t> in </a:t>
            </a:r>
            <a:r>
              <a:rPr lang="en-GB" sz="1300" dirty="0" smtClean="0"/>
              <a:t>its original </a:t>
            </a:r>
            <a:r>
              <a:rPr lang="en-GB" sz="1300" dirty="0" smtClean="0"/>
              <a:t>state</a:t>
            </a:r>
            <a:r>
              <a:rPr lang="en-GB" sz="1300" dirty="0" smtClean="0"/>
              <a:t>.</a:t>
            </a:r>
            <a:endParaRPr lang="en-GB" sz="1300" dirty="0" smtClean="0"/>
          </a:p>
          <a:p>
            <a:r>
              <a:rPr lang="en-GB" sz="1300" dirty="0" smtClean="0"/>
              <a:t>The </a:t>
            </a:r>
            <a:r>
              <a:rPr lang="en-GB" sz="1300" dirty="0" smtClean="0"/>
              <a:t>environment shapes </a:t>
            </a:r>
            <a:r>
              <a:rPr lang="en-GB" sz="1300" dirty="0" smtClean="0"/>
              <a:t>the appearance of the </a:t>
            </a:r>
            <a:r>
              <a:rPr lang="en-GB" sz="1300" dirty="0" smtClean="0"/>
              <a:t>mild steel sculptures. The rust </a:t>
            </a:r>
            <a:r>
              <a:rPr lang="en-GB" sz="1300" dirty="0" smtClean="0"/>
              <a:t>on </a:t>
            </a:r>
            <a:r>
              <a:rPr lang="en-GB" sz="1300" i="1" dirty="0" smtClean="0"/>
              <a:t>‘Witness’</a:t>
            </a:r>
            <a:r>
              <a:rPr lang="en-GB" sz="1300" dirty="0" smtClean="0"/>
              <a:t> gives it a warmer</a:t>
            </a:r>
          </a:p>
          <a:p>
            <a:pPr>
              <a:buNone/>
            </a:pPr>
            <a:r>
              <a:rPr lang="en-GB" sz="1300" dirty="0" smtClean="0"/>
              <a:t>colour and gives it permanence because it suggests that the sculpture has been standing for years. </a:t>
            </a:r>
            <a:r>
              <a:rPr lang="en-GB" sz="1300" dirty="0" smtClean="0"/>
              <a:t>The fact that</a:t>
            </a:r>
          </a:p>
          <a:p>
            <a:pPr>
              <a:buNone/>
            </a:pPr>
            <a:r>
              <a:rPr lang="en-GB" sz="1300" dirty="0" smtClean="0"/>
              <a:t>Kirby’s sculptures do </a:t>
            </a:r>
            <a:r>
              <a:rPr lang="en-GB" sz="1300" dirty="0" smtClean="0"/>
              <a:t>not look out </a:t>
            </a:r>
            <a:r>
              <a:rPr lang="en-GB" sz="1300" dirty="0" smtClean="0"/>
              <a:t>of place </a:t>
            </a:r>
            <a:r>
              <a:rPr lang="en-GB" sz="1300" dirty="0" smtClean="0"/>
              <a:t>in </a:t>
            </a:r>
            <a:r>
              <a:rPr lang="en-GB" sz="1300" dirty="0" smtClean="0"/>
              <a:t>the Hannah </a:t>
            </a:r>
            <a:r>
              <a:rPr lang="en-GB" sz="1300" dirty="0" err="1" smtClean="0"/>
              <a:t>Peschar</a:t>
            </a:r>
            <a:r>
              <a:rPr lang="en-GB" sz="1300" dirty="0" smtClean="0"/>
              <a:t> Sculpture Garden in rural Surrey is a </a:t>
            </a:r>
            <a:r>
              <a:rPr lang="en-GB" sz="1300" dirty="0" smtClean="0"/>
              <a:t>testament</a:t>
            </a:r>
          </a:p>
          <a:p>
            <a:pPr>
              <a:buNone/>
            </a:pPr>
            <a:r>
              <a:rPr lang="en-GB" sz="1300" dirty="0" smtClean="0"/>
              <a:t>not only to </a:t>
            </a:r>
            <a:r>
              <a:rPr lang="en-GB" sz="1300" dirty="0" smtClean="0"/>
              <a:t>his skill in ‘humanising’ </a:t>
            </a:r>
            <a:r>
              <a:rPr lang="en-GB" sz="1300" dirty="0" smtClean="0"/>
              <a:t>the steel but his trust in the elements to age the sculptures in the desired way.</a:t>
            </a:r>
          </a:p>
          <a:p>
            <a:r>
              <a:rPr lang="en-GB" sz="1300" dirty="0" smtClean="0"/>
              <a:t>Kirby’s experiences have </a:t>
            </a:r>
            <a:r>
              <a:rPr lang="en-GB" sz="1300" dirty="0" smtClean="0"/>
              <a:t>shaped how he </a:t>
            </a:r>
            <a:r>
              <a:rPr lang="en-GB" sz="1300" dirty="0" smtClean="0"/>
              <a:t>sculpts:</a:t>
            </a:r>
          </a:p>
          <a:p>
            <a:pPr>
              <a:buNone/>
            </a:pPr>
            <a:r>
              <a:rPr lang="en-GB" sz="1300" dirty="0" smtClean="0"/>
              <a:t>	</a:t>
            </a:r>
            <a:endParaRPr lang="en-GB" sz="1300" dirty="0" smtClean="0"/>
          </a:p>
          <a:p>
            <a:pPr>
              <a:buNone/>
            </a:pPr>
            <a:r>
              <a:rPr lang="en-GB" sz="1300" b="1" dirty="0" smtClean="0"/>
              <a:t>	‘</a:t>
            </a:r>
            <a:r>
              <a:rPr lang="en-GB" sz="1300" b="1" dirty="0" smtClean="0"/>
              <a:t>Industrial </a:t>
            </a:r>
            <a:r>
              <a:rPr lang="en-GB" sz="1300" b="1" dirty="0" smtClean="0"/>
              <a:t>influences loom large in his life. The giant heads he creates are reminiscent of the old ships he had seen when his family lived in Portsmouth. [...] It left a profound impression. What he was witnessing then was Britain’s great shipping industry in its dying throes. The ribs of the ships he had seen as a child are echoed in the structure of his sculptures, in particular in the make-up of the huge heads lying on their sides</a:t>
            </a:r>
            <a:r>
              <a:rPr lang="en-GB" sz="1300" b="1" dirty="0" smtClean="0"/>
              <a:t>.’ </a:t>
            </a:r>
          </a:p>
          <a:p>
            <a:pPr>
              <a:buNone/>
            </a:pPr>
            <a:endParaRPr lang="en-GB" sz="1300" b="1" dirty="0" smtClean="0"/>
          </a:p>
          <a:p>
            <a:pPr>
              <a:buNone/>
            </a:pPr>
            <a:r>
              <a:rPr lang="en-GB" sz="1300" i="1" dirty="0" smtClean="0"/>
              <a:t>Neeta </a:t>
            </a:r>
            <a:r>
              <a:rPr lang="en-GB" sz="1300" i="1" dirty="0" smtClean="0"/>
              <a:t>Borah, interview with Rick Kirby,  January 2008 http://www.rickkirby.com/interview.htm</a:t>
            </a:r>
            <a:endParaRPr lang="en-GB" sz="1300" b="1" dirty="0" smtClean="0"/>
          </a:p>
          <a:p>
            <a:pPr>
              <a:buNone/>
            </a:pPr>
            <a:endParaRPr lang="en-GB" sz="1300" b="1" dirty="0" smtClean="0"/>
          </a:p>
        </p:txBody>
      </p:sp>
      <p:pic>
        <p:nvPicPr>
          <p:cNvPr id="8" name="Picture 2"/>
          <p:cNvPicPr>
            <a:picLocks noChangeAspect="1" noChangeArrowheads="1"/>
          </p:cNvPicPr>
          <p:nvPr/>
        </p:nvPicPr>
        <p:blipFill>
          <a:blip r:embed="rId2" cstate="print"/>
          <a:srcRect/>
          <a:stretch>
            <a:fillRect/>
          </a:stretch>
        </p:blipFill>
        <p:spPr bwMode="auto">
          <a:xfrm>
            <a:off x="5364088" y="332656"/>
            <a:ext cx="3168352" cy="2376264"/>
          </a:xfrm>
          <a:prstGeom prst="rect">
            <a:avLst/>
          </a:prstGeom>
          <a:noFill/>
          <a:ln w="9525">
            <a:noFill/>
            <a:miter lim="800000"/>
            <a:headEnd/>
            <a:tailEnd/>
          </a:ln>
          <a:effectLst/>
        </p:spPr>
      </p:pic>
      <p:sp>
        <p:nvSpPr>
          <p:cNvPr id="9" name="TextBox 8"/>
          <p:cNvSpPr txBox="1"/>
          <p:nvPr/>
        </p:nvSpPr>
        <p:spPr>
          <a:xfrm>
            <a:off x="6084168" y="2694112"/>
            <a:ext cx="2016224" cy="230832"/>
          </a:xfrm>
          <a:prstGeom prst="rect">
            <a:avLst/>
          </a:prstGeom>
          <a:noFill/>
        </p:spPr>
        <p:txBody>
          <a:bodyPr wrap="square" rtlCol="0">
            <a:spAutoFit/>
          </a:bodyPr>
          <a:lstStyle/>
          <a:p>
            <a:pPr algn="ctr"/>
            <a:r>
              <a:rPr lang="en-GB" sz="900" dirty="0" smtClean="0"/>
              <a:t>Detail from </a:t>
            </a:r>
            <a:r>
              <a:rPr lang="en-GB" sz="900" i="1" dirty="0" smtClean="0"/>
              <a:t>Zen Face to Face</a:t>
            </a:r>
            <a:endParaRPr lang="en-GB" sz="9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1600" i="1" dirty="0" smtClean="0"/>
              <a:t>Zen Face to Face</a:t>
            </a:r>
            <a:r>
              <a:rPr lang="en-GB" sz="1600" dirty="0" smtClean="0"/>
              <a:t> </a:t>
            </a:r>
            <a:br>
              <a:rPr lang="en-GB" sz="1600" dirty="0" smtClean="0"/>
            </a:br>
            <a:r>
              <a:rPr lang="en-GB" sz="1600" dirty="0" smtClean="0"/>
              <a:t>stainless steel and mild steel base </a:t>
            </a:r>
            <a:br>
              <a:rPr lang="en-GB" sz="1600" dirty="0" smtClean="0"/>
            </a:br>
            <a:r>
              <a:rPr lang="en-GB" sz="1600" dirty="0" smtClean="0"/>
              <a:t>250 x 41 x 17 each</a:t>
            </a:r>
            <a:endParaRPr lang="en-GB" sz="1600" dirty="0"/>
          </a:p>
        </p:txBody>
      </p:sp>
      <p:pic>
        <p:nvPicPr>
          <p:cNvPr id="76802" name="Picture 2"/>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1600" i="1" dirty="0" smtClean="0"/>
              <a:t>Witness</a:t>
            </a:r>
            <a:r>
              <a:rPr lang="en-GB" sz="1600" dirty="0"/>
              <a:t/>
            </a:r>
            <a:br>
              <a:rPr lang="en-GB" sz="1600" dirty="0"/>
            </a:br>
            <a:r>
              <a:rPr lang="en-GB" sz="1600" dirty="0" smtClean="0"/>
              <a:t>mild steel</a:t>
            </a:r>
            <a:br>
              <a:rPr lang="en-GB" sz="1600" dirty="0" smtClean="0"/>
            </a:br>
            <a:r>
              <a:rPr lang="en-GB" sz="1600" dirty="0" smtClean="0"/>
              <a:t> 264 x 40 x 40</a:t>
            </a:r>
            <a:endParaRPr lang="en-GB" sz="1600" dirty="0"/>
          </a:p>
        </p:txBody>
      </p:sp>
      <p:pic>
        <p:nvPicPr>
          <p:cNvPr id="77826" name="Picture 2"/>
          <p:cNvPicPr>
            <a:picLocks noGrp="1" noChangeAspect="1" noChangeArrowheads="1"/>
          </p:cNvPicPr>
          <p:nvPr>
            <p:ph idx="1"/>
          </p:nvPr>
        </p:nvPicPr>
        <p:blipFill>
          <a:blip r:embed="rId2" cstate="print"/>
          <a:srcRect/>
          <a:stretch>
            <a:fillRect/>
          </a:stretch>
        </p:blipFill>
        <p:spPr bwMode="auto">
          <a:xfrm>
            <a:off x="2874764" y="1639341"/>
            <a:ext cx="3394472" cy="4525963"/>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577</Words>
  <Application>Microsoft Office PowerPoint</Application>
  <PresentationFormat>On-screen Show (4:3)</PresentationFormat>
  <Paragraphs>103</Paragraphs>
  <Slides>27</Slides>
  <Notes>1</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Artist Profiles</vt:lpstr>
      <vt:lpstr>Walter Bailey </vt:lpstr>
      <vt:lpstr>Walter Bailey Unfurling  charred oak 235cm x 150cm</vt:lpstr>
      <vt:lpstr>Walter Bailey Journey Work Scorched and untreated oak approx. 1980cm x 270cm x 180cm</vt:lpstr>
      <vt:lpstr>Walter bailey On Stream III oak 110cm x 340cm x 36cm</vt:lpstr>
      <vt:lpstr>Rick Kirby</vt:lpstr>
      <vt:lpstr>Slide 7</vt:lpstr>
      <vt:lpstr>Zen Face to Face  stainless steel and mild steel base  250 x 41 x 17 each</vt:lpstr>
      <vt:lpstr>Witness mild steel  264 x 40 x 40</vt:lpstr>
      <vt:lpstr>Fallen Angel  stainless steel and mild steel 196cm x 155cm x 57cm</vt:lpstr>
      <vt:lpstr>Open Cry  stainless steel  201cm high</vt:lpstr>
      <vt:lpstr>Broadside mild steel  459cm x 200cm x 120cm</vt:lpstr>
      <vt:lpstr>David Begbie</vt:lpstr>
      <vt:lpstr>Slide 14</vt:lpstr>
      <vt:lpstr>Threetruncs (no date given) Bronzemesh  149cm x 37cm x 30cm </vt:lpstr>
      <vt:lpstr>Threetruncs in profile</vt:lpstr>
      <vt:lpstr>Venus  2009  Phosphor Bronze  120cm x 62cm x 15cm </vt:lpstr>
      <vt:lpstr>Peter Callesen</vt:lpstr>
      <vt:lpstr>Slide 19</vt:lpstr>
      <vt:lpstr>Single Double Bed  Acid-free A4 80gsm paper and glue  2005 </vt:lpstr>
      <vt:lpstr>Running Fire II Acid free A4 115gsm paper and glue  2010</vt:lpstr>
      <vt:lpstr>Walking Snail Acid free A4 115gsm paper and glue  2006  </vt:lpstr>
      <vt:lpstr>Eismeer  Acid free A4 80gsm paper and glue 2006</vt:lpstr>
      <vt:lpstr>Looking Back  Acid free A4 115gsm paper and glue  2006 </vt:lpstr>
      <vt:lpstr>The Short Distance Between Time and Shadow  Acid free A4 115gsm paper and glue  2006</vt:lpstr>
      <vt:lpstr>Impenetrable Castle Acid free A4 115gsm paper and glue 2005</vt:lpstr>
      <vt:lpstr>Future</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Artist Profiles</dc:title>
  <dc:creator>Jenny Papworth</dc:creator>
  <cp:lastModifiedBy>Jenny Papworth</cp:lastModifiedBy>
  <cp:revision>1</cp:revision>
  <dcterms:created xsi:type="dcterms:W3CDTF">2011-03-31T04:11:15Z</dcterms:created>
  <dcterms:modified xsi:type="dcterms:W3CDTF">2011-03-31T04:15:44Z</dcterms:modified>
</cp:coreProperties>
</file>